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60" r:id="rId2"/>
    <p:sldId id="258" r:id="rId3"/>
    <p:sldId id="261" r:id="rId4"/>
    <p:sldId id="263" r:id="rId5"/>
    <p:sldId id="264" r:id="rId6"/>
    <p:sldId id="265" r:id="rId7"/>
    <p:sldId id="289" r:id="rId8"/>
    <p:sldId id="266" r:id="rId9"/>
    <p:sldId id="287" r:id="rId10"/>
    <p:sldId id="357" r:id="rId11"/>
    <p:sldId id="291" r:id="rId12"/>
    <p:sldId id="292" r:id="rId13"/>
    <p:sldId id="293" r:id="rId14"/>
    <p:sldId id="294" r:id="rId15"/>
    <p:sldId id="295" r:id="rId16"/>
    <p:sldId id="303" r:id="rId17"/>
    <p:sldId id="304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59" r:id="rId26"/>
    <p:sldId id="306" r:id="rId27"/>
    <p:sldId id="307" r:id="rId28"/>
    <p:sldId id="309" r:id="rId29"/>
    <p:sldId id="308" r:id="rId30"/>
    <p:sldId id="314" r:id="rId31"/>
    <p:sldId id="315" r:id="rId32"/>
    <p:sldId id="316" r:id="rId33"/>
    <p:sldId id="317" r:id="rId34"/>
    <p:sldId id="318" r:id="rId35"/>
    <p:sldId id="319" r:id="rId36"/>
    <p:sldId id="310" r:id="rId37"/>
    <p:sldId id="311" r:id="rId38"/>
    <p:sldId id="312" r:id="rId39"/>
    <p:sldId id="313" r:id="rId40"/>
    <p:sldId id="321" r:id="rId41"/>
    <p:sldId id="322" r:id="rId42"/>
    <p:sldId id="323" r:id="rId43"/>
    <p:sldId id="324" r:id="rId44"/>
    <p:sldId id="351" r:id="rId45"/>
    <p:sldId id="352" r:id="rId46"/>
    <p:sldId id="354" r:id="rId47"/>
    <p:sldId id="326" r:id="rId48"/>
    <p:sldId id="355" r:id="rId49"/>
    <p:sldId id="353" r:id="rId50"/>
    <p:sldId id="328" r:id="rId51"/>
    <p:sldId id="329" r:id="rId52"/>
    <p:sldId id="346" r:id="rId53"/>
    <p:sldId id="345" r:id="rId54"/>
    <p:sldId id="341" r:id="rId55"/>
    <p:sldId id="347" r:id="rId56"/>
    <p:sldId id="286" r:id="rId57"/>
    <p:sldId id="358" r:id="rId58"/>
    <p:sldId id="334" r:id="rId59"/>
    <p:sldId id="332" r:id="rId60"/>
    <p:sldId id="333" r:id="rId61"/>
    <p:sldId id="336" r:id="rId62"/>
    <p:sldId id="337" r:id="rId63"/>
    <p:sldId id="331" r:id="rId64"/>
    <p:sldId id="335" r:id="rId65"/>
    <p:sldId id="338" r:id="rId66"/>
    <p:sldId id="339" r:id="rId67"/>
    <p:sldId id="340" r:id="rId68"/>
    <p:sldId id="343" r:id="rId69"/>
    <p:sldId id="344" r:id="rId70"/>
    <p:sldId id="348" r:id="rId71"/>
    <p:sldId id="349" r:id="rId72"/>
    <p:sldId id="350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AE8B67-E8FB-F54B-BF81-29F1C51BC6F4}">
          <p14:sldIdLst>
            <p14:sldId id="260"/>
            <p14:sldId id="258"/>
            <p14:sldId id="261"/>
            <p14:sldId id="263"/>
            <p14:sldId id="264"/>
            <p14:sldId id="265"/>
            <p14:sldId id="289"/>
            <p14:sldId id="266"/>
            <p14:sldId id="287"/>
            <p14:sldId id="357"/>
            <p14:sldId id="291"/>
            <p14:sldId id="292"/>
            <p14:sldId id="293"/>
            <p14:sldId id="294"/>
            <p14:sldId id="295"/>
            <p14:sldId id="303"/>
            <p14:sldId id="304"/>
            <p14:sldId id="296"/>
            <p14:sldId id="297"/>
            <p14:sldId id="298"/>
            <p14:sldId id="299"/>
            <p14:sldId id="300"/>
            <p14:sldId id="301"/>
            <p14:sldId id="302"/>
            <p14:sldId id="359"/>
            <p14:sldId id="306"/>
            <p14:sldId id="307"/>
            <p14:sldId id="309"/>
            <p14:sldId id="308"/>
            <p14:sldId id="314"/>
            <p14:sldId id="315"/>
            <p14:sldId id="316"/>
            <p14:sldId id="317"/>
            <p14:sldId id="318"/>
            <p14:sldId id="319"/>
            <p14:sldId id="310"/>
            <p14:sldId id="311"/>
            <p14:sldId id="312"/>
            <p14:sldId id="313"/>
            <p14:sldId id="321"/>
            <p14:sldId id="322"/>
            <p14:sldId id="323"/>
            <p14:sldId id="324"/>
            <p14:sldId id="351"/>
            <p14:sldId id="352"/>
            <p14:sldId id="354"/>
            <p14:sldId id="326"/>
            <p14:sldId id="355"/>
            <p14:sldId id="353"/>
            <p14:sldId id="328"/>
            <p14:sldId id="329"/>
            <p14:sldId id="346"/>
            <p14:sldId id="345"/>
            <p14:sldId id="341"/>
            <p14:sldId id="347"/>
            <p14:sldId id="286"/>
            <p14:sldId id="358"/>
            <p14:sldId id="334"/>
            <p14:sldId id="332"/>
            <p14:sldId id="333"/>
            <p14:sldId id="336"/>
            <p14:sldId id="337"/>
            <p14:sldId id="331"/>
            <p14:sldId id="335"/>
            <p14:sldId id="338"/>
            <p14:sldId id="339"/>
            <p14:sldId id="340"/>
            <p14:sldId id="343"/>
            <p14:sldId id="344"/>
            <p14:sldId id="348"/>
            <p14:sldId id="349"/>
            <p14:sldId id="35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3" autoAdjust="0"/>
    <p:restoredTop sz="83659" autoAdjust="0"/>
  </p:normalViewPr>
  <p:slideViewPr>
    <p:cSldViewPr snapToGrid="0" snapToObjects="1">
      <p:cViewPr>
        <p:scale>
          <a:sx n="150" d="100"/>
          <a:sy n="150" d="100"/>
        </p:scale>
        <p:origin x="-240" y="-744"/>
      </p:cViewPr>
      <p:guideLst>
        <p:guide orient="horz" pos="2160"/>
        <p:guide pos="2880"/>
      </p:guideLst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7F054-6CA3-7844-A411-841CC9B27F4E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66FDD-2359-D045-B7AB-692E98434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</a:p>
          <a:p>
            <a:r>
              <a:rPr lang="en-US" dirty="0" smtClean="0"/>
              <a:t>thank you for your attention</a:t>
            </a:r>
          </a:p>
          <a:p>
            <a:r>
              <a:rPr lang="en-US" dirty="0" smtClean="0"/>
              <a:t>I would be very happy to answer to your questions.</a:t>
            </a:r>
          </a:p>
          <a:p>
            <a:r>
              <a:rPr lang="en-US" smtClean="0"/>
              <a:t>thanks.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966FDD-2359-D045-B7AB-692E984344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6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02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3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2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5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8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3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88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54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DE7A5-9A8D-5349-9D29-B4A4D064B832}" type="datetimeFigureOut">
              <a:rPr lang="en-US" smtClean="0"/>
              <a:t>28/06/13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0E130-C231-174D-8612-9A5A7F1EE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21.jpe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37.png"/><Relationship Id="rId7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38.png"/><Relationship Id="rId7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38.png"/><Relationship Id="rId7" Type="http://schemas.microsoft.com/office/2007/relationships/hdphoto" Target="../media/hdphoto5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1.png"/><Relationship Id="rId7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tiff"/><Relationship Id="rId12" Type="http://schemas.openxmlformats.org/officeDocument/2006/relationships/image" Target="../media/image53.tiff"/><Relationship Id="rId13" Type="http://schemas.openxmlformats.org/officeDocument/2006/relationships/image" Target="../media/image54.png"/><Relationship Id="rId14" Type="http://schemas.openxmlformats.org/officeDocument/2006/relationships/image" Target="../media/image55.tiff"/><Relationship Id="rId15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59.tiff"/><Relationship Id="rId7" Type="http://schemas.openxmlformats.org/officeDocument/2006/relationships/image" Target="../media/image6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64.tiff"/><Relationship Id="rId7" Type="http://schemas.openxmlformats.org/officeDocument/2006/relationships/image" Target="../media/image65.tiff"/><Relationship Id="rId8" Type="http://schemas.openxmlformats.org/officeDocument/2006/relationships/image" Target="../media/image6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67.tiff"/><Relationship Id="rId7" Type="http://schemas.openxmlformats.org/officeDocument/2006/relationships/image" Target="../media/image68.t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70.tiff"/><Relationship Id="rId7" Type="http://schemas.openxmlformats.org/officeDocument/2006/relationships/image" Target="../media/image7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7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7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86.jpeg"/><Relationship Id="rId7" Type="http://schemas.openxmlformats.org/officeDocument/2006/relationships/image" Target="../media/image87.jpeg"/><Relationship Id="rId8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3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3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8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3.jp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microsoft.com/office/2007/relationships/hdphoto" Target="../media/hdphoto6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3.png"/><Relationship Id="rId7" Type="http://schemas.microsoft.com/office/2007/relationships/hdphoto" Target="../media/hdphoto2.wdp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fond_pag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9900" y="2414826"/>
            <a:ext cx="8280400" cy="13234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Hardware Reverse-engineering Tools new threats – new opportunities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Picture 25" descr="recon_logo.psd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05219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extBox 5"/>
          <p:cNvSpPr txBox="1"/>
          <p:nvPr/>
        </p:nvSpPr>
        <p:spPr>
          <a:xfrm>
            <a:off x="6523567" y="22997"/>
            <a:ext cx="262043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04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xmlns:p14="http://schemas.microsoft.com/office/powerpoint/2010/main" advClick="0" advTm="1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579199" y="1067607"/>
            <a:ext cx="76186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Semi-invasive attacks – Principle</a:t>
            </a:r>
          </a:p>
          <a:p>
            <a:endParaRPr lang="en-US" sz="2000" u="sng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1064 nm laser spot can induce transistor switch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Silicon is « transparent » @1064 nm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Metal planes prevent laser fault injection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Fault is injected at a precise given location</a:t>
            </a:r>
          </a:p>
          <a:p>
            <a:endParaRPr 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20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37464"/>
            <a:ext cx="3249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Semi-invasive attacks – Tests</a:t>
            </a:r>
          </a:p>
          <a:p>
            <a:r>
              <a:rPr lang="en-US" sz="2000" i="1" dirty="0" smtClean="0"/>
              <a:t>Fishing :</a:t>
            </a:r>
            <a:endParaRPr lang="en-US" sz="2000" i="1" dirty="0"/>
          </a:p>
        </p:txBody>
      </p:sp>
      <p:pic>
        <p:nvPicPr>
          <p:cNvPr id="2" name="Picture 1" descr="spot_fishing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437" y="1880822"/>
            <a:ext cx="4557163" cy="4368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5399" y="2222312"/>
            <a:ext cx="35673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. Unknown timing</a:t>
            </a:r>
          </a:p>
          <a:p>
            <a:endParaRPr lang="en-US" sz="2000" dirty="0" smtClean="0"/>
          </a:p>
          <a:p>
            <a:r>
              <a:rPr lang="en-US" sz="2000" dirty="0" smtClean="0"/>
              <a:t>. Vague localization</a:t>
            </a:r>
          </a:p>
          <a:p>
            <a:endParaRPr lang="en-US" sz="2000" dirty="0"/>
          </a:p>
          <a:p>
            <a:r>
              <a:rPr lang="en-US" sz="2000" dirty="0" smtClean="0"/>
              <a:t>. Trial and Error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=&gt; Working ;-)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21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47431"/>
            <a:ext cx="491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Semi-invasive attacks – Tests</a:t>
            </a:r>
          </a:p>
          <a:p>
            <a:r>
              <a:rPr lang="en-US" sz="2000" i="1" dirty="0" smtClean="0"/>
              <a:t>Automated fishing </a:t>
            </a:r>
            <a:r>
              <a:rPr lang="en-US" sz="1600" i="1" dirty="0" smtClean="0"/>
              <a:t>(a first step toward laser scan)</a:t>
            </a:r>
            <a:r>
              <a:rPr lang="en-US" sz="2000" i="1" dirty="0" smtClean="0"/>
              <a:t> :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hf_result_map_scan_overview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605" y="1966686"/>
            <a:ext cx="2294196" cy="2097198"/>
          </a:xfrm>
          <a:prstGeom prst="rect">
            <a:avLst/>
          </a:prstGeom>
        </p:spPr>
      </p:pic>
      <p:pic>
        <p:nvPicPr>
          <p:cNvPr id="4" name="Picture 3" descr="hf_result_map_scan_closeup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2605" y="4260850"/>
            <a:ext cx="2294196" cy="21308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5399" y="1972848"/>
            <a:ext cx="4837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. XY stages for chip positioning</a:t>
            </a:r>
          </a:p>
          <a:p>
            <a:endParaRPr lang="en-US" sz="2000" dirty="0" smtClean="0"/>
          </a:p>
          <a:p>
            <a:r>
              <a:rPr lang="en-US" sz="2000" dirty="0" smtClean="0"/>
              <a:t>. One position – several laser pulses</a:t>
            </a:r>
          </a:p>
          <a:p>
            <a:endParaRPr lang="en-US" sz="2000" dirty="0" smtClean="0"/>
          </a:p>
          <a:p>
            <a:r>
              <a:rPr lang="en-US" sz="2000" dirty="0" smtClean="0"/>
              <a:t>. Pass-fail from data returned by the device</a:t>
            </a:r>
          </a:p>
          <a:p>
            <a:endParaRPr lang="en-US" sz="2000" dirty="0"/>
          </a:p>
          <a:p>
            <a:r>
              <a:rPr lang="en-US" sz="2000" dirty="0" smtClean="0"/>
              <a:t>. One scan per timing of interest</a:t>
            </a:r>
          </a:p>
          <a:p>
            <a:endParaRPr lang="en-US" sz="2000" dirty="0" smtClean="0"/>
          </a:p>
          <a:p>
            <a:r>
              <a:rPr lang="en-US" sz="2000" dirty="0" smtClean="0"/>
              <a:t>=&gt; Different effects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20" name="Picture 19" descr="setup_optical.psd"/>
          <p:cNvPicPr>
            <a:picLocks noChangeAspect="1"/>
          </p:cNvPicPr>
          <p:nvPr/>
        </p:nvPicPr>
        <p:blipFill>
          <a:blip r:embed="rId8" cstate="screen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849" y="1966686"/>
            <a:ext cx="5047511" cy="359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200" y="1037670"/>
            <a:ext cx="3450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Semi-invasive attacks – Tests</a:t>
            </a:r>
          </a:p>
          <a:p>
            <a:r>
              <a:rPr lang="en-US" sz="2000" i="1" dirty="0" smtClean="0"/>
              <a:t>Targeted shot :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 descr="output_buffer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9635" y="2829995"/>
            <a:ext cx="4290958" cy="34327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5399" y="1976756"/>
            <a:ext cx="46870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. Precise localization from laser scan image</a:t>
            </a:r>
          </a:p>
          <a:p>
            <a:endParaRPr lang="en-US" sz="2000" dirty="0" smtClean="0"/>
          </a:p>
          <a:p>
            <a:r>
              <a:rPr lang="en-US" sz="2000" dirty="0" smtClean="0"/>
              <a:t>. Timing still critical</a:t>
            </a:r>
          </a:p>
          <a:p>
            <a:endParaRPr 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11" name="Picture 10" descr="phemos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18" y="3667911"/>
            <a:ext cx="3553116" cy="25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1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02024"/>
            <a:ext cx="1951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5399" y="1597890"/>
            <a:ext cx="52374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Get access to the circuitry itself and apply modification for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Shield bypass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Embedded counter-measures deactivation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Data extraction</a:t>
            </a:r>
          </a:p>
        </p:txBody>
      </p:sp>
      <p:pic>
        <p:nvPicPr>
          <p:cNvPr id="3" name="Picture 2" descr="FIB_Capture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1484" y="1649265"/>
            <a:ext cx="1339850" cy="473156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14" name="Picture 13" descr="2_local_bypass_with_hole.ps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949" y="3845063"/>
            <a:ext cx="2684256" cy="253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3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46137"/>
            <a:ext cx="41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  <a:p>
            <a:r>
              <a:rPr lang="en-US" sz="2000" i="1" dirty="0" smtClean="0"/>
              <a:t>The process : delayering and imaging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5399" y="1892112"/>
            <a:ext cx="52374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Delayering requires skills and machinery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Optical and / or SEM scan</a:t>
            </a:r>
          </a:p>
          <a:p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Pictures stitching is key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Alignment of layers must be precise</a:t>
            </a:r>
          </a:p>
        </p:txBody>
      </p:sp>
      <p:pic>
        <p:nvPicPr>
          <p:cNvPr id="2" name="Picture 1" descr="layers_exploded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050" y="1569357"/>
            <a:ext cx="2244733" cy="4855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5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66267" y="1046085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Imaging techniques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99" y="1892112"/>
            <a:ext cx="46108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Optical scans are fast to perform but :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Good tilt setup for high resolution scan is a nightmare (narrow depth of field)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Small features become invisible with technology size reduction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Oxide layers are light transparent (every deeper layer is visible)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Pictures lack information such as </a:t>
            </a:r>
            <a:r>
              <a:rPr lang="en-US" sz="2000" dirty="0" err="1" smtClean="0"/>
              <a:t>vias</a:t>
            </a:r>
            <a:endParaRPr lang="en-US" sz="2000" dirty="0" smtClean="0"/>
          </a:p>
        </p:txBody>
      </p:sp>
      <p:pic>
        <p:nvPicPr>
          <p:cNvPr id="2" name="Picture 1" descr="axiotron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267" y="1446195"/>
            <a:ext cx="3223683" cy="48450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199" y="1046137"/>
            <a:ext cx="41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  <a:p>
            <a:r>
              <a:rPr lang="en-US" sz="2000" i="1" dirty="0" smtClean="0"/>
              <a:t>The process : optical imaging</a:t>
            </a:r>
          </a:p>
        </p:txBody>
      </p:sp>
    </p:spTree>
    <p:extLst>
      <p:ext uri="{BB962C8B-B14F-4D97-AF65-F5344CB8AC3E}">
        <p14:creationId xmlns:p14="http://schemas.microsoft.com/office/powerpoint/2010/main" val="93708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66267" y="1046085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Imaging techniques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99" y="1892112"/>
            <a:ext cx="43653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SEM scan are slow (hours range) and pictures are distorted but :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Depth of field is bigger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Resolution is higher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Oxide layers are not transparent (one visible layer at a time)</a:t>
            </a:r>
          </a:p>
        </p:txBody>
      </p:sp>
      <p:pic>
        <p:nvPicPr>
          <p:cNvPr id="3" name="Picture 2" descr="poly_example.tif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5332" y="1989665"/>
            <a:ext cx="3522134" cy="3606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/>
          <p:cNvSpPr txBox="1"/>
          <p:nvPr/>
        </p:nvSpPr>
        <p:spPr>
          <a:xfrm>
            <a:off x="579199" y="1046137"/>
            <a:ext cx="413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  <a:p>
            <a:r>
              <a:rPr lang="en-US" sz="2000" i="1" dirty="0" smtClean="0"/>
              <a:t>The process : SEM imaging</a:t>
            </a:r>
          </a:p>
        </p:txBody>
      </p:sp>
    </p:spTree>
    <p:extLst>
      <p:ext uri="{BB962C8B-B14F-4D97-AF65-F5344CB8AC3E}">
        <p14:creationId xmlns:p14="http://schemas.microsoft.com/office/powerpoint/2010/main" val="263826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71223"/>
            <a:ext cx="4018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  <a:p>
            <a:r>
              <a:rPr lang="en-US" sz="2000" i="1" dirty="0" smtClean="0"/>
              <a:t>The process : “Reverse-engineering”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5400" y="1909013"/>
            <a:ext cx="3390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Intensive use of pictures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Generate a test procedure</a:t>
            </a:r>
          </a:p>
          <a:p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Localize points of interests</a:t>
            </a:r>
          </a:p>
          <a:p>
            <a:endParaRPr lang="en-US" sz="2000" dirty="0" smtClean="0"/>
          </a:p>
        </p:txBody>
      </p:sp>
      <p:pic>
        <p:nvPicPr>
          <p:cNvPr id="3" name="Picture 2" descr="kindofreverse_part1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1816" y="2065866"/>
            <a:ext cx="4387679" cy="3382433"/>
          </a:xfrm>
          <a:prstGeom prst="rect">
            <a:avLst/>
          </a:prstGeom>
        </p:spPr>
      </p:pic>
      <p:pic>
        <p:nvPicPr>
          <p:cNvPr id="4" name="Picture 3" descr="kindofreverse_part2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80" y="4379456"/>
            <a:ext cx="2349500" cy="19662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1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29203"/>
            <a:ext cx="2551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  <a:p>
            <a:r>
              <a:rPr lang="en-US" sz="2000" i="1" dirty="0" smtClean="0"/>
              <a:t>The process : Fib edit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 descr="passivation_removed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800" y="1906222"/>
            <a:ext cx="1517650" cy="1538345"/>
          </a:xfrm>
          <a:prstGeom prst="rect">
            <a:avLst/>
          </a:prstGeom>
        </p:spPr>
      </p:pic>
      <p:pic>
        <p:nvPicPr>
          <p:cNvPr id="6" name="Picture 5" descr="M4_removed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6593" y="1906223"/>
            <a:ext cx="1517649" cy="1538344"/>
          </a:xfrm>
          <a:prstGeom prst="rect">
            <a:avLst/>
          </a:prstGeom>
        </p:spPr>
      </p:pic>
      <p:pic>
        <p:nvPicPr>
          <p:cNvPr id="7" name="Picture 6" descr="insulation_done.psd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650" y="1906223"/>
            <a:ext cx="1517650" cy="1538345"/>
          </a:xfrm>
          <a:prstGeom prst="rect">
            <a:avLst/>
          </a:prstGeom>
        </p:spPr>
      </p:pic>
      <p:pic>
        <p:nvPicPr>
          <p:cNvPr id="8" name="Picture 7" descr="M3_exposed.psd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8716" y="1906223"/>
            <a:ext cx="1518134" cy="1538836"/>
          </a:xfrm>
          <a:prstGeom prst="rect">
            <a:avLst/>
          </a:prstGeom>
        </p:spPr>
      </p:pic>
      <p:pic>
        <p:nvPicPr>
          <p:cNvPr id="9" name="Picture 8" descr="antenna.psd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792" y="3651250"/>
            <a:ext cx="1867215" cy="2584450"/>
          </a:xfrm>
          <a:prstGeom prst="rect">
            <a:avLst/>
          </a:prstGeom>
        </p:spPr>
      </p:pic>
      <p:pic>
        <p:nvPicPr>
          <p:cNvPr id="11" name="Picture 10" descr="2_antenna.psd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160" y="3651250"/>
            <a:ext cx="1889415" cy="2584450"/>
          </a:xfrm>
          <a:prstGeom prst="rect">
            <a:avLst/>
          </a:prstGeom>
        </p:spPr>
      </p:pic>
      <p:pic>
        <p:nvPicPr>
          <p:cNvPr id="20" name="Picture 19" descr="2_antenna_isolated.psd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800" y="3651251"/>
            <a:ext cx="1889415" cy="2584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2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ond_pag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 descr="papier_froiss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2" y="825500"/>
            <a:ext cx="7375071" cy="5206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1493599" y="1425763"/>
            <a:ext cx="605383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8 years in a security lab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Technology lover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Analysis techniques // exploits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Involved from sample preparation to report writing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Optical systems setup 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Sample preparation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Delayering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Imagery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Software developments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38785" y="1046137"/>
            <a:ext cx="707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rgbClr val="FF0000"/>
                </a:solidFill>
              </a:rPr>
              <a:t>Bio</a:t>
            </a:r>
            <a:endParaRPr lang="en-US" sz="2800" i="1" u="sng" dirty="0">
              <a:solidFill>
                <a:srgbClr val="FF0000"/>
              </a:solidFill>
            </a:endParaRPr>
          </a:p>
        </p:txBody>
      </p:sp>
      <p:pic>
        <p:nvPicPr>
          <p:cNvPr id="19" name="Picture 18" descr="strip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4485"/>
            <a:ext cx="9144000" cy="5775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9508"/>
            <a:ext cx="2620433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992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29249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  <a:p>
            <a:r>
              <a:rPr lang="en-US" sz="2000" i="1" dirty="0" smtClean="0"/>
              <a:t>The process : Micro-probing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6" name="Picture 15" descr="waveformsbbb.ps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32390"/>
            <a:ext cx="7981950" cy="5000677"/>
          </a:xfrm>
          <a:prstGeom prst="rect">
            <a:avLst/>
          </a:prstGeom>
        </p:spPr>
      </p:pic>
      <p:pic>
        <p:nvPicPr>
          <p:cNvPr id="18" name="Picture 17" descr="probingbbbb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49503"/>
            <a:ext cx="9144000" cy="494352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4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  <a:p>
            <a:r>
              <a:rPr lang="en-US" sz="2000" i="1" dirty="0" smtClean="0"/>
              <a:t>Linear Code Extraction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99" y="1892112"/>
            <a:ext cx="67444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2 major types of instructions : sequential / jumps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Provide only one instruction to the core of sequential type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Core will execute something useless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Address will be incremented 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The entire code will be outputted from NVM memory</a:t>
            </a:r>
          </a:p>
          <a:p>
            <a:endParaRPr lang="en-US" sz="2000" dirty="0"/>
          </a:p>
          <a:p>
            <a:r>
              <a:rPr lang="en-US" sz="2000" dirty="0" smtClean="0"/>
              <a:t>=&gt; Most successful invasive attack</a:t>
            </a:r>
          </a:p>
        </p:txBody>
      </p:sp>
    </p:spTree>
    <p:extLst>
      <p:ext uri="{BB962C8B-B14F-4D97-AF65-F5344CB8AC3E}">
        <p14:creationId xmlns:p14="http://schemas.microsoft.com/office/powerpoint/2010/main" val="231888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  <a:p>
            <a:r>
              <a:rPr lang="en-US" sz="2000" i="1" dirty="0" smtClean="0"/>
              <a:t>Linear Code Extraction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99" y="1892112"/>
            <a:ext cx="6744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Cut and setup an instruction for the core (ex. </a:t>
            </a:r>
            <a:r>
              <a:rPr lang="en-US" sz="2000" dirty="0" err="1"/>
              <a:t>n</a:t>
            </a:r>
            <a:r>
              <a:rPr lang="en-US" sz="2000" dirty="0" err="1" smtClean="0"/>
              <a:t>op</a:t>
            </a:r>
            <a:r>
              <a:rPr lang="en-US" sz="2000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Read data before the cut</a:t>
            </a:r>
          </a:p>
        </p:txBody>
      </p:sp>
      <p:pic>
        <p:nvPicPr>
          <p:cNvPr id="3" name="Picture 2" descr="LCE_simple_transparent.psd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271" y="2702486"/>
            <a:ext cx="4156129" cy="34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2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/>
          <p:cNvSpPr txBox="1"/>
          <p:nvPr/>
        </p:nvSpPr>
        <p:spPr>
          <a:xfrm>
            <a:off x="579199" y="1046085"/>
            <a:ext cx="5880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Invasive attacks</a:t>
            </a:r>
          </a:p>
          <a:p>
            <a:r>
              <a:rPr lang="en-US" sz="2000" i="1" dirty="0" smtClean="0"/>
              <a:t>Linear Code Extraction : Less </a:t>
            </a:r>
            <a:r>
              <a:rPr lang="en-US" sz="2000" i="1" dirty="0" err="1" smtClean="0"/>
              <a:t>FIBing</a:t>
            </a:r>
            <a:r>
              <a:rPr lang="en-US" sz="2000" i="1" dirty="0" smtClean="0"/>
              <a:t> – more options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99" y="1892112"/>
            <a:ext cx="36631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Use buffer or register / latch signal to prevent read buffer output update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Read data before the buffer (register / latch)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Running code extraction is straight forward</a:t>
            </a:r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Modification of the code is possible</a:t>
            </a:r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Skipping instruction is possible (jumps…)</a:t>
            </a:r>
          </a:p>
        </p:txBody>
      </p:sp>
      <p:pic>
        <p:nvPicPr>
          <p:cNvPr id="2" name="Picture 1" descr="LCE_better_transparent.psd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242" y="2057399"/>
            <a:ext cx="4117598" cy="34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0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27133" y="1046085"/>
            <a:ext cx="3115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Chip classification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99" y="1892112"/>
            <a:ext cx="78874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 different kind of security levels :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Weak </a:t>
            </a:r>
            <a:r>
              <a:rPr lang="en-US" sz="2000" dirty="0" smtClean="0"/>
              <a:t>: code can be extracted by old techniques or LCE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Adequate </a:t>
            </a:r>
            <a:r>
              <a:rPr lang="en-US" sz="2000" dirty="0" smtClean="0"/>
              <a:t>: old techniques do not work // LCE can be done at the costs of Hardware Reverse-engineering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Advanced</a:t>
            </a:r>
            <a:r>
              <a:rPr lang="en-US" sz="2000" dirty="0" smtClean="0"/>
              <a:t> : Hardware Reverse-engineering is mandatory for a code extraction + hardware functions have to be found and studied</a:t>
            </a:r>
          </a:p>
        </p:txBody>
      </p:sp>
    </p:spTree>
    <p:extLst>
      <p:ext uri="{BB962C8B-B14F-4D97-AF65-F5344CB8AC3E}">
        <p14:creationId xmlns:p14="http://schemas.microsoft.com/office/powerpoint/2010/main" val="227625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27133" y="1046085"/>
            <a:ext cx="3115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Chip classification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99" y="1892112"/>
            <a:ext cx="7887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 different kind of security levels 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907619"/>
              </p:ext>
            </p:extLst>
          </p:nvPr>
        </p:nvGraphicFramePr>
        <p:xfrm>
          <a:off x="897465" y="2768600"/>
          <a:ext cx="7459136" cy="2291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3602"/>
                <a:gridCol w="1595966"/>
                <a:gridCol w="1864784"/>
                <a:gridCol w="186478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Chip manufacturer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Pirates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Customer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Trivial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Dangerous </a:t>
                      </a:r>
                    </a:p>
                    <a:p>
                      <a:pPr algn="ctr"/>
                      <a:r>
                        <a:rPr lang="en-US" dirty="0" smtClean="0"/>
                        <a:t>cheap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way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Adequate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Tricky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Balanced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Dangerous</a:t>
                      </a:r>
                    </a:p>
                    <a:p>
                      <a:pPr algn="ctr"/>
                      <a:r>
                        <a:rPr lang="en-US" baseline="0" dirty="0" smtClean="0"/>
                        <a:t>cheap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Advanced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Headache 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Overkill</a:t>
                      </a:r>
                    </a:p>
                    <a:p>
                      <a:pPr algn="ctr"/>
                      <a:r>
                        <a:rPr lang="en-US" dirty="0" smtClean="0"/>
                        <a:t>expensive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Mandatory</a:t>
                      </a:r>
                    </a:p>
                    <a:p>
                      <a:pPr algn="ctr"/>
                      <a:r>
                        <a:rPr lang="en-US" dirty="0" smtClean="0"/>
                        <a:t>expensive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71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7" name="Rectangle 16"/>
          <p:cNvSpPr/>
          <p:nvPr/>
        </p:nvSpPr>
        <p:spPr>
          <a:xfrm>
            <a:off x="516458" y="4454209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rgbClr val="FF0000"/>
                </a:solidFill>
              </a:rPr>
              <a:t>HRTs as the next step</a:t>
            </a:r>
            <a:endParaRPr lang="en-US" sz="7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9964" y="4848079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HRT outcomes</a:t>
            </a:r>
            <a:endParaRPr lang="en-US" sz="700" dirty="0"/>
          </a:p>
        </p:txBody>
      </p:sp>
      <p:sp>
        <p:nvSpPr>
          <p:cNvPr id="20" name="Rectangle 19"/>
          <p:cNvSpPr/>
          <p:nvPr/>
        </p:nvSpPr>
        <p:spPr>
          <a:xfrm>
            <a:off x="509964" y="5258421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Future developments</a:t>
            </a:r>
            <a:endParaRPr lang="en-US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9964" y="1046085"/>
            <a:ext cx="8032904" cy="132343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Hardware Reverse-engineering Tools the next step</a:t>
            </a:r>
            <a:endParaRPr lang="en-US" sz="4000" b="1" i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0515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398" y="1892112"/>
            <a:ext cx="53390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Analysis techniques evolution 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Laser fault injection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ROM code extraction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LCE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Other techniques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 smtClean="0"/>
              <a:t>Sample preparation and imaging evolution 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Sample preparation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SEM imaging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Accurate correlation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All chip features become visible and usable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3852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5398" y="1892112"/>
            <a:ext cx="76758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Usual tests target registers or memory output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Where are the working registers?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Is the memory encrypted?</a:t>
            </a:r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Results can be achieved but hardly exploited</a:t>
            </a:r>
          </a:p>
          <a:p>
            <a:pPr marL="342900" indent="-342900">
              <a:buFont typeface="Symbol" charset="0"/>
              <a:buChar char=""/>
            </a:pPr>
            <a:endParaRPr lang="en-US" sz="2000" dirty="0"/>
          </a:p>
          <a:p>
            <a:r>
              <a:rPr lang="en-US" sz="2000" dirty="0" smtClean="0"/>
              <a:t>Fishing tests are also effective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Needed equipment price can be quite low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Effect can not be predicted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Timing and spot localization have to be found</a:t>
            </a:r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Results can be achieved but can’t be fully understood therefore exploits are difficult to build</a:t>
            </a:r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Fishing is a real threat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Laser fault injection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41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5398" y="1892112"/>
            <a:ext cx="46278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Reading extra bytes from RAM while </a:t>
            </a:r>
            <a:r>
              <a:rPr lang="en-US" sz="2000" dirty="0" err="1" smtClean="0"/>
              <a:t>glitching</a:t>
            </a:r>
            <a:r>
              <a:rPr lang="en-US" sz="2000" dirty="0" smtClean="0"/>
              <a:t> during the ATR routine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Number of extra bytes depends on glitch location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Change mode of execution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Effect is “stored”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Original mode can be restored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Instruction skip</a:t>
            </a:r>
          </a:p>
          <a:p>
            <a:endParaRPr lang="en-US" sz="2000" dirty="0" smtClean="0"/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Registers can be found by fishing</a:t>
            </a:r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Fault injected inside the core – what happened?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Laser fault injection : examples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2" name="Picture 1" descr="RAM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832169" y="1061067"/>
            <a:ext cx="2178660" cy="3107268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706534" y="1629646"/>
            <a:ext cx="287867" cy="1926355"/>
          </a:xfrm>
          <a:prstGeom prst="fram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mode_change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865" y="3835373"/>
            <a:ext cx="3107268" cy="254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5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ond_pag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 descr="papier_froiss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2" y="825501"/>
            <a:ext cx="7375071" cy="51815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1493599" y="2050143"/>
            <a:ext cx="35864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Semi-invasive attacks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Invasive attacks – circuit edit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Micro-probing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Various experiments</a:t>
            </a:r>
          </a:p>
          <a:p>
            <a:pPr marL="1200150" lvl="2" indent="-285750">
              <a:buFontTx/>
              <a:buChar char="-"/>
            </a:pPr>
            <a:r>
              <a:rPr lang="en-US" sz="2000" dirty="0" smtClean="0"/>
              <a:t>Photoemission</a:t>
            </a:r>
          </a:p>
          <a:p>
            <a:pPr marL="1200150" lvl="2" indent="-285750">
              <a:buFontTx/>
              <a:buChar char="-"/>
            </a:pPr>
            <a:r>
              <a:rPr lang="en-US" sz="2000" dirty="0" smtClean="0"/>
              <a:t>AFM techniques</a:t>
            </a:r>
          </a:p>
          <a:p>
            <a:pPr marL="1200150" lvl="2" indent="-285750">
              <a:buFontTx/>
              <a:buChar char="-"/>
            </a:pPr>
            <a:r>
              <a:rPr lang="en-US" sz="2000" dirty="0" smtClean="0"/>
              <a:t>Electrical glitch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8785" y="1046137"/>
            <a:ext cx="707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rgbClr val="FF0000"/>
                </a:solidFill>
              </a:rPr>
              <a:t>Bio</a:t>
            </a:r>
            <a:endParaRPr lang="en-US" sz="2800" i="1" u="sng" dirty="0">
              <a:solidFill>
                <a:srgbClr val="FF0000"/>
              </a:solidFill>
            </a:endParaRPr>
          </a:p>
        </p:txBody>
      </p:sp>
      <p:pic>
        <p:nvPicPr>
          <p:cNvPr id="25" name="Picture 24" descr="strip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4485"/>
            <a:ext cx="9144000" cy="57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5398" y="1892112"/>
            <a:ext cx="3718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Principle does not change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Memory encryption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Multiplexers mixed with the 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LCE evolution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17" name="Picture 16" descr="LCE_better_transparent.psd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242" y="2057399"/>
            <a:ext cx="4117598" cy="34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LCE evolution : hidden mux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2" name="Picture 1" descr="LCE_mux_hiddenbbbb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00" y="3860800"/>
            <a:ext cx="3381258" cy="2332090"/>
          </a:xfrm>
          <a:prstGeom prst="rect">
            <a:avLst/>
          </a:prstGeom>
        </p:spPr>
      </p:pic>
      <p:pic>
        <p:nvPicPr>
          <p:cNvPr id="3" name="Picture 2" descr="LCE_mux_hiddenccccc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403" y="2836333"/>
            <a:ext cx="4491863" cy="33565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398" y="1892112"/>
            <a:ext cx="4551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8 bits processor</a:t>
            </a:r>
          </a:p>
          <a:p>
            <a:r>
              <a:rPr lang="en-US" sz="2000" dirty="0" smtClean="0"/>
              <a:t>32 bits FLASH output going to the core</a:t>
            </a:r>
          </a:p>
        </p:txBody>
      </p:sp>
    </p:spTree>
    <p:extLst>
      <p:ext uri="{BB962C8B-B14F-4D97-AF65-F5344CB8AC3E}">
        <p14:creationId xmlns:p14="http://schemas.microsoft.com/office/powerpoint/2010/main" val="286564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LCE evolution : hidden mux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398" y="1892112"/>
            <a:ext cx="3924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Lines have to be traced inside the core to find the 8 bits data bus.</a:t>
            </a:r>
          </a:p>
        </p:txBody>
      </p:sp>
      <p:pic>
        <p:nvPicPr>
          <p:cNvPr id="4" name="Picture 3" descr="following_lines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776" y="1446195"/>
            <a:ext cx="3988490" cy="48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LCE evolution : hidden mux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3" name="Picture 2" descr="shift_reg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016" y="3340413"/>
            <a:ext cx="5557917" cy="3009587"/>
          </a:xfrm>
          <a:prstGeom prst="rect">
            <a:avLst/>
          </a:prstGeom>
        </p:spPr>
      </p:pic>
      <p:pic>
        <p:nvPicPr>
          <p:cNvPr id="6" name="Picture 5" descr="one_single_output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8516" y="1647760"/>
            <a:ext cx="4221401" cy="18807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398" y="1892112"/>
            <a:ext cx="3478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 paths can be followed :</a:t>
            </a:r>
          </a:p>
          <a:p>
            <a:r>
              <a:rPr lang="en-US" sz="2000" dirty="0" smtClean="0"/>
              <a:t>2 of them can not be exploited</a:t>
            </a:r>
          </a:p>
        </p:txBody>
      </p:sp>
    </p:spTree>
    <p:extLst>
      <p:ext uri="{BB962C8B-B14F-4D97-AF65-F5344CB8AC3E}">
        <p14:creationId xmlns:p14="http://schemas.microsoft.com/office/powerpoint/2010/main" val="33014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LCE evolution : hidden mux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8" y="1892112"/>
            <a:ext cx="48818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Finding the correct spot took some time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Multiplexers were hidden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Data was not encrypted</a:t>
            </a:r>
            <a:endParaRPr lang="en-US" sz="2000" dirty="0"/>
          </a:p>
        </p:txBody>
      </p:sp>
      <p:pic>
        <p:nvPicPr>
          <p:cNvPr id="2" name="Picture 1" descr="good_solution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3900" y="2743200"/>
            <a:ext cx="4498275" cy="33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39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LCE evolution : state of the art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3540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Multiplexers are hidden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NVM content is scrambled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NVM content is encrypted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Hardware custom functions are implemented as part of the core</a:t>
            </a:r>
            <a:endParaRPr lang="en-US" sz="2000" dirty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Several thousands gates have to be reversed</a:t>
            </a:r>
          </a:p>
        </p:txBody>
      </p:sp>
    </p:spTree>
    <p:extLst>
      <p:ext uri="{BB962C8B-B14F-4D97-AF65-F5344CB8AC3E}">
        <p14:creationId xmlns:p14="http://schemas.microsoft.com/office/powerpoint/2010/main" val="41524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441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ROM reading : ROM “optical reading”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7" name="Picture 6" descr="AFM_rom.psd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5040" y="4766733"/>
            <a:ext cx="1883226" cy="1464733"/>
          </a:xfrm>
          <a:prstGeom prst="rect">
            <a:avLst/>
          </a:prstGeom>
        </p:spPr>
      </p:pic>
      <p:pic>
        <p:nvPicPr>
          <p:cNvPr id="8" name="Picture 7" descr="rom_backside_view.psd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9733" y="4766733"/>
            <a:ext cx="1505544" cy="1464732"/>
          </a:xfrm>
          <a:prstGeom prst="rect">
            <a:avLst/>
          </a:prstGeom>
        </p:spPr>
      </p:pic>
      <p:pic>
        <p:nvPicPr>
          <p:cNvPr id="11" name="Picture 10" descr="rom_HF_150_B.psd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2136" y="4766733"/>
            <a:ext cx="1424631" cy="1464732"/>
          </a:xfrm>
          <a:prstGeom prst="rect">
            <a:avLst/>
          </a:prstGeom>
        </p:spPr>
      </p:pic>
      <p:pic>
        <p:nvPicPr>
          <p:cNvPr id="17" name="Picture 16" descr="rom_HF.ps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459" y="1839560"/>
            <a:ext cx="1202266" cy="1377014"/>
          </a:xfrm>
          <a:prstGeom prst="rect">
            <a:avLst/>
          </a:prstGeom>
        </p:spPr>
      </p:pic>
      <p:pic>
        <p:nvPicPr>
          <p:cNvPr id="18" name="Picture 17" descr="rom_sem.ps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682" y="3281765"/>
            <a:ext cx="1068765" cy="1416924"/>
          </a:xfrm>
          <a:prstGeom prst="rect">
            <a:avLst/>
          </a:prstGeom>
        </p:spPr>
      </p:pic>
      <p:pic>
        <p:nvPicPr>
          <p:cNvPr id="20" name="Picture 19" descr="topaze_rom.tif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3598" y="4766733"/>
            <a:ext cx="1397408" cy="1464732"/>
          </a:xfrm>
          <a:prstGeom prst="rect">
            <a:avLst/>
          </a:prstGeom>
        </p:spPr>
      </p:pic>
      <p:pic>
        <p:nvPicPr>
          <p:cNvPr id="21" name="Picture 20" descr="BR663.tiff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755" y="4766733"/>
            <a:ext cx="1528210" cy="1424955"/>
          </a:xfrm>
          <a:prstGeom prst="rect">
            <a:avLst/>
          </a:prstGeom>
        </p:spPr>
      </p:pic>
      <p:pic>
        <p:nvPicPr>
          <p:cNvPr id="23" name="Picture 22" descr="ROM_digging.psd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533" y="1839560"/>
            <a:ext cx="4258733" cy="2859129"/>
          </a:xfrm>
          <a:prstGeom prst="rect">
            <a:avLst/>
          </a:prstGeom>
        </p:spPr>
      </p:pic>
      <p:pic>
        <p:nvPicPr>
          <p:cNvPr id="25" name="Picture 24" descr="voltage_contrast.tif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958" y="3281765"/>
            <a:ext cx="1075267" cy="1416924"/>
          </a:xfrm>
          <a:prstGeom prst="rect">
            <a:avLst/>
          </a:prstGeom>
        </p:spPr>
      </p:pic>
      <p:pic>
        <p:nvPicPr>
          <p:cNvPr id="27" name="Picture 26" descr="screenshot_116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410" y="3281765"/>
            <a:ext cx="1349851" cy="14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2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5398" y="1892112"/>
            <a:ext cx="37188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Define 4 corners for alignment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Affine transformation to compensate “tilt deformation”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Define horizontal bit spacing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Define vertical bit spacing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Choose criteria for bit value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Extract defined zone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ROM reading : principle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4" name="Picture 3" descr="rom_reading_principle.psd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9733" y="4063999"/>
            <a:ext cx="1357128" cy="25089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60779" y="4237841"/>
            <a:ext cx="8264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00100111</a:t>
            </a:r>
          </a:p>
          <a:p>
            <a:r>
              <a:rPr lang="en-US" sz="700" dirty="0" smtClean="0"/>
              <a:t>10101001</a:t>
            </a:r>
          </a:p>
          <a:p>
            <a:r>
              <a:rPr lang="en-US" sz="700" dirty="0" smtClean="0"/>
              <a:t>10001101</a:t>
            </a:r>
          </a:p>
          <a:p>
            <a:r>
              <a:rPr lang="en-US" sz="700" dirty="0" smtClean="0"/>
              <a:t>00011101</a:t>
            </a:r>
          </a:p>
          <a:p>
            <a:r>
              <a:rPr lang="en-US" sz="700" dirty="0" smtClean="0"/>
              <a:t>00001111</a:t>
            </a:r>
          </a:p>
          <a:p>
            <a:r>
              <a:rPr lang="en-US" sz="700" dirty="0" smtClean="0"/>
              <a:t>11100000</a:t>
            </a:r>
          </a:p>
          <a:p>
            <a:r>
              <a:rPr lang="en-US" sz="700" dirty="0" smtClean="0"/>
              <a:t>11111101</a:t>
            </a:r>
          </a:p>
          <a:p>
            <a:r>
              <a:rPr lang="en-US" sz="700" dirty="0" smtClean="0"/>
              <a:t>11111110</a:t>
            </a:r>
          </a:p>
          <a:p>
            <a:r>
              <a:rPr lang="en-US" sz="700" dirty="0" smtClean="0"/>
              <a:t>11010101</a:t>
            </a:r>
          </a:p>
          <a:p>
            <a:r>
              <a:rPr lang="en-US" sz="700" dirty="0"/>
              <a:t>00011101</a:t>
            </a:r>
          </a:p>
          <a:p>
            <a:r>
              <a:rPr lang="en-US" sz="700" dirty="0"/>
              <a:t>00001111</a:t>
            </a:r>
          </a:p>
          <a:p>
            <a:r>
              <a:rPr lang="en-US" sz="700" dirty="0"/>
              <a:t>11100000</a:t>
            </a:r>
          </a:p>
          <a:p>
            <a:r>
              <a:rPr lang="en-US" sz="700" dirty="0"/>
              <a:t>11111101</a:t>
            </a:r>
          </a:p>
          <a:p>
            <a:r>
              <a:rPr lang="en-US" sz="700" dirty="0"/>
              <a:t>00011101</a:t>
            </a:r>
          </a:p>
          <a:p>
            <a:r>
              <a:rPr lang="en-US" sz="700" dirty="0"/>
              <a:t>00001111</a:t>
            </a:r>
          </a:p>
          <a:p>
            <a:r>
              <a:rPr lang="en-US" sz="700" dirty="0" smtClean="0"/>
              <a:t>11100000</a:t>
            </a:r>
            <a:endParaRPr lang="en-US" sz="700" dirty="0"/>
          </a:p>
        </p:txBody>
      </p:sp>
      <p:pic>
        <p:nvPicPr>
          <p:cNvPr id="2" name="Picture 1" descr="rom_reading_principle_with_affine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550" y="2118000"/>
            <a:ext cx="3873716" cy="42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5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5398" y="1892112"/>
            <a:ext cx="7802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As ROMs are getting bigger, correlation errors have to be considered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ROM reading : correlation issue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2" name="Picture 1" descr="ROM_samll_one_overview.ti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33" y="2684663"/>
            <a:ext cx="7634900" cy="1502933"/>
          </a:xfrm>
          <a:prstGeom prst="rect">
            <a:avLst/>
          </a:prstGeom>
        </p:spPr>
      </p:pic>
      <p:pic>
        <p:nvPicPr>
          <p:cNvPr id="4" name="Picture 3" descr="scan_006_007.T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223" y="4267199"/>
            <a:ext cx="2765777" cy="2074333"/>
          </a:xfrm>
          <a:prstGeom prst="rect">
            <a:avLst/>
          </a:prstGeom>
        </p:spPr>
      </p:pic>
      <p:pic>
        <p:nvPicPr>
          <p:cNvPr id="16" name="Picture 15" descr="scan_006_007.T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690" y="4510616"/>
            <a:ext cx="2765777" cy="2074333"/>
          </a:xfrm>
          <a:prstGeom prst="rect">
            <a:avLst/>
          </a:prstGeom>
        </p:spPr>
      </p:pic>
      <p:pic>
        <p:nvPicPr>
          <p:cNvPr id="17" name="Picture 16" descr="scan_006_007.T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357" y="4682067"/>
            <a:ext cx="2765777" cy="20743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5398" y="4571999"/>
            <a:ext cx="386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4700 pictures have to be stitched</a:t>
            </a:r>
          </a:p>
        </p:txBody>
      </p:sp>
    </p:spTree>
    <p:extLst>
      <p:ext uri="{BB962C8B-B14F-4D97-AF65-F5344CB8AC3E}">
        <p14:creationId xmlns:p14="http://schemas.microsoft.com/office/powerpoint/2010/main" val="307269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3795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Analysis techniques evolution :</a:t>
            </a:r>
          </a:p>
          <a:p>
            <a:r>
              <a:rPr lang="en-US" sz="2000" i="1" dirty="0" smtClean="0"/>
              <a:t>ROM reading : correlation issue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397" y="1739706"/>
            <a:ext cx="53813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Smarter procedure 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Do not try correlating pictures (especially SEM </a:t>
            </a:r>
            <a:r>
              <a:rPr lang="en-US" sz="2000" dirty="0" err="1" smtClean="0"/>
              <a:t>pics</a:t>
            </a:r>
            <a:r>
              <a:rPr lang="en-US" sz="2000" dirty="0" smtClean="0"/>
              <a:t>) of a large scan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Do not try to tell your script where the bits are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Find bits corresponding to a noticeable value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Extract a grid from their position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From the grid, recover the missing bits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Correlate bits from an image with those of the adjacent one and so on</a:t>
            </a:r>
          </a:p>
        </p:txBody>
      </p:sp>
      <p:pic>
        <p:nvPicPr>
          <p:cNvPr id="3" name="Picture 2" descr="better_rom_extractionbbb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715" y="1429033"/>
            <a:ext cx="2007332" cy="49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ond_pag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 descr="papier_froiss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2" y="825501"/>
            <a:ext cx="7375071" cy="5518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1493599" y="2050143"/>
            <a:ext cx="60175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Focus on Hardware reverse engineering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Evolution of the all process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Sample preparation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Imaging</a:t>
            </a:r>
          </a:p>
          <a:p>
            <a:pPr marL="742950" lvl="1" indent="-285750">
              <a:buFontTx/>
              <a:buChar char="-"/>
            </a:pPr>
            <a:r>
              <a:rPr lang="en-US" sz="2000" dirty="0" smtClean="0"/>
              <a:t>Study</a:t>
            </a:r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Change in evaluation </a:t>
            </a:r>
            <a:r>
              <a:rPr lang="en-US" sz="2000" dirty="0" err="1" smtClean="0"/>
              <a:t>criterias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Future evolutions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8214" y="1046137"/>
            <a:ext cx="259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rgbClr val="FF0000"/>
                </a:solidFill>
              </a:rPr>
              <a:t>Talk Description</a:t>
            </a:r>
            <a:endParaRPr lang="en-US" sz="2800" i="1" u="sng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98837" y="4339411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rgbClr val="FF0000"/>
                </a:solidFill>
              </a:rPr>
              <a:t>Talk description</a:t>
            </a:r>
            <a:endParaRPr lang="en-US" sz="7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06999" y="4757849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context</a:t>
            </a:r>
            <a:endParaRPr lang="en-US" sz="700" dirty="0"/>
          </a:p>
        </p:txBody>
      </p:sp>
      <p:sp>
        <p:nvSpPr>
          <p:cNvPr id="14" name="Rectangle 13"/>
          <p:cNvSpPr/>
          <p:nvPr/>
        </p:nvSpPr>
        <p:spPr>
          <a:xfrm>
            <a:off x="6394299" y="5606096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HRT outcomes</a:t>
            </a:r>
            <a:endParaRPr lang="en-US" sz="700" dirty="0"/>
          </a:p>
        </p:txBody>
      </p:sp>
      <p:sp>
        <p:nvSpPr>
          <p:cNvPr id="12" name="Rectangle 11"/>
          <p:cNvSpPr/>
          <p:nvPr/>
        </p:nvSpPr>
        <p:spPr>
          <a:xfrm>
            <a:off x="7108073" y="5187538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HRTs as the next step</a:t>
            </a:r>
            <a:endParaRPr lang="en-US" sz="700" dirty="0"/>
          </a:p>
        </p:txBody>
      </p:sp>
      <p:sp>
        <p:nvSpPr>
          <p:cNvPr id="17" name="Rectangle 16"/>
          <p:cNvSpPr/>
          <p:nvPr/>
        </p:nvSpPr>
        <p:spPr>
          <a:xfrm>
            <a:off x="5689601" y="5187538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Future developments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9232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US" sz="2000" i="1" dirty="0" err="1" smtClean="0"/>
              <a:t>Deprocessing</a:t>
            </a:r>
            <a:r>
              <a:rPr lang="en-US" sz="2000" i="1" dirty="0" smtClean="0"/>
              <a:t>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912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By using plasma etching as the only technique for </a:t>
            </a:r>
            <a:r>
              <a:rPr lang="en-US" sz="2000" dirty="0" err="1" smtClean="0"/>
              <a:t>deprocessing</a:t>
            </a:r>
            <a:r>
              <a:rPr lang="en-US" sz="2000" dirty="0" smtClean="0"/>
              <a:t>, picture quality is poor </a:t>
            </a:r>
          </a:p>
        </p:txBody>
      </p:sp>
      <p:pic>
        <p:nvPicPr>
          <p:cNvPr id="2" name="Picture 1" descr="bad_optical_prep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829" y="3302000"/>
            <a:ext cx="3725687" cy="2981337"/>
          </a:xfrm>
          <a:prstGeom prst="rect">
            <a:avLst/>
          </a:prstGeom>
        </p:spPr>
      </p:pic>
      <p:pic>
        <p:nvPicPr>
          <p:cNvPr id="3" name="Picture 2" descr="shield_layer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85" y="3301999"/>
            <a:ext cx="3651881" cy="29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7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US" sz="2000" i="1" dirty="0" err="1" smtClean="0"/>
              <a:t>Deprocessing</a:t>
            </a:r>
            <a:r>
              <a:rPr lang="en-US" sz="2000" i="1" dirty="0" smtClean="0"/>
              <a:t>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912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Using combination of techniques such as Plasma etching, Chemical Mechanical Polishing and wet chemical etching leads to “perfect” </a:t>
            </a:r>
            <a:r>
              <a:rPr lang="en-US" sz="2000" dirty="0" err="1" smtClean="0"/>
              <a:t>deprocessing</a:t>
            </a:r>
            <a:r>
              <a:rPr lang="en-US" sz="2000" dirty="0" smtClean="0"/>
              <a:t>, suitable for SEM scan.</a:t>
            </a:r>
          </a:p>
        </p:txBody>
      </p:sp>
      <p:pic>
        <p:nvPicPr>
          <p:cNvPr id="6" name="Picture 5" descr="M1_example.ti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975" y="3475513"/>
            <a:ext cx="2519092" cy="1968552"/>
          </a:xfrm>
          <a:prstGeom prst="rect">
            <a:avLst/>
          </a:prstGeom>
        </p:spPr>
      </p:pic>
      <p:pic>
        <p:nvPicPr>
          <p:cNvPr id="7" name="Picture 6" descr="Mxx_example.t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67" y="3207290"/>
            <a:ext cx="2396066" cy="2421784"/>
          </a:xfrm>
          <a:prstGeom prst="rect">
            <a:avLst/>
          </a:prstGeom>
        </p:spPr>
      </p:pic>
      <p:pic>
        <p:nvPicPr>
          <p:cNvPr id="8" name="Picture 7" descr="poly_example.tif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0467" y="3207290"/>
            <a:ext cx="2717799" cy="242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8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US" sz="2000" i="1" dirty="0" err="1" smtClean="0"/>
              <a:t>Deprocessing</a:t>
            </a:r>
            <a:r>
              <a:rPr lang="en-US" sz="2000" i="1" dirty="0" smtClean="0"/>
              <a:t>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548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One layer visible at a time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/>
              <a:t>Vias</a:t>
            </a:r>
            <a:r>
              <a:rPr lang="en-US" sz="2000" dirty="0" smtClean="0"/>
              <a:t> also visible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Custom process to distinguish </a:t>
            </a:r>
            <a:r>
              <a:rPr lang="en-US" sz="2000" dirty="0" err="1" smtClean="0"/>
              <a:t>vias</a:t>
            </a:r>
            <a:r>
              <a:rPr lang="en-US" sz="2000" dirty="0" smtClean="0"/>
              <a:t> and lines has been defined</a:t>
            </a:r>
          </a:p>
        </p:txBody>
      </p:sp>
      <p:pic>
        <p:nvPicPr>
          <p:cNvPr id="2" name="Picture 1" descr="line_removal_perchlo.ti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99" y="3085576"/>
            <a:ext cx="4323651" cy="3242738"/>
          </a:xfrm>
          <a:prstGeom prst="rect">
            <a:avLst/>
          </a:prstGeom>
        </p:spPr>
      </p:pic>
      <p:pic>
        <p:nvPicPr>
          <p:cNvPr id="3" name="Picture 2" descr="all_visible.t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202" y="3085575"/>
            <a:ext cx="2945995" cy="32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4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fr-FR" sz="2000" i="1" dirty="0" smtClean="0"/>
              <a:t>SEM </a:t>
            </a:r>
            <a:r>
              <a:rPr lang="fr-FR" sz="2000" i="1" dirty="0" err="1" smtClean="0"/>
              <a:t>imaging</a:t>
            </a:r>
            <a:r>
              <a:rPr lang="fr-FR" sz="2000" i="1" dirty="0" smtClean="0"/>
              <a:t> </a:t>
            </a:r>
            <a:r>
              <a:rPr lang="en-US" sz="2000" i="1" dirty="0" smtClean="0"/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548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Major issue was found and solved : SEM picture distortion 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Tilt </a:t>
            </a:r>
            <a:r>
              <a:rPr lang="en-US" sz="2000" dirty="0"/>
              <a:t>adjustment table has been </a:t>
            </a:r>
            <a:r>
              <a:rPr lang="en-US" sz="2000" dirty="0" smtClean="0"/>
              <a:t>machined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Fast scan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Distortion is calculated for a given scan and reversed</a:t>
            </a:r>
          </a:p>
        </p:txBody>
      </p:sp>
      <p:pic>
        <p:nvPicPr>
          <p:cNvPr id="6" name="Picture 5" descr="distortion.ti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97" y="3674532"/>
            <a:ext cx="3840763" cy="2599267"/>
          </a:xfrm>
          <a:prstGeom prst="rect">
            <a:avLst/>
          </a:prstGeom>
        </p:spPr>
      </p:pic>
      <p:pic>
        <p:nvPicPr>
          <p:cNvPr id="11" name="Picture 10" descr="distortion_plus_corrected.tif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482" y="3685348"/>
            <a:ext cx="3824783" cy="258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8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US" sz="2000" i="1" dirty="0" smtClean="0"/>
              <a:t>Features on grid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3" name="Picture 2" descr="screenshot_3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050" y="2005311"/>
            <a:ext cx="5010150" cy="419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US" sz="2000" i="1" dirty="0" smtClean="0"/>
              <a:t>Find </a:t>
            </a:r>
            <a:r>
              <a:rPr lang="en-US" sz="2000" i="1" dirty="0" err="1" smtClean="0"/>
              <a:t>vias</a:t>
            </a:r>
            <a:r>
              <a:rPr lang="en-US" sz="2000" i="1" dirty="0" smtClean="0"/>
              <a:t>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3" name="Picture 2" descr="screenshot_3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251" y="1913467"/>
            <a:ext cx="6346111" cy="409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8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US" sz="2000" i="1" dirty="0" smtClean="0"/>
              <a:t>Find lines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2" name="Picture 1" descr="screenshot_3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664" y="2021933"/>
            <a:ext cx="5207000" cy="41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GB" sz="2000" i="1" dirty="0" smtClean="0"/>
              <a:t>Accurate correlation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912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Correlation is performed on feature coordinates “grid pattern”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At worst, lines are “jittering” around the calculated grid position</a:t>
            </a:r>
          </a:p>
        </p:txBody>
      </p:sp>
      <p:pic>
        <p:nvPicPr>
          <p:cNvPr id="2" name="Picture 1" descr="lines_jitter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702" y="2997140"/>
            <a:ext cx="3475770" cy="3479859"/>
          </a:xfrm>
          <a:prstGeom prst="rect">
            <a:avLst/>
          </a:prstGeom>
        </p:spPr>
      </p:pic>
      <p:pic>
        <p:nvPicPr>
          <p:cNvPr id="3" name="Picture 2" descr="line_jitter_impact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803" y="2988673"/>
            <a:ext cx="3479799" cy="348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8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GB" sz="2000" i="1" dirty="0" smtClean="0"/>
              <a:t>Accurate correlation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2" name="Picture 1" descr="screenshot_3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448" y="1862666"/>
            <a:ext cx="5256402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US" sz="2000" i="1" dirty="0" smtClean="0"/>
              <a:t>2 layers example: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2" name="Picture 1" descr="screenshot_3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236" y="1905000"/>
            <a:ext cx="6878563" cy="43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2" y="825501"/>
            <a:ext cx="7375071" cy="5518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1493599" y="2050143"/>
            <a:ext cx="60175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Attacks summary</a:t>
            </a:r>
          </a:p>
          <a:p>
            <a:pPr lvl="1"/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Chip classification</a:t>
            </a:r>
          </a:p>
          <a:p>
            <a:endParaRPr lang="en-US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667501" y="1046137"/>
            <a:ext cx="130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 smtClean="0">
                <a:solidFill>
                  <a:srgbClr val="FF0000"/>
                </a:solidFill>
              </a:rPr>
              <a:t>Context</a:t>
            </a:r>
            <a:endParaRPr lang="en-US" sz="2800" i="1" u="sng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97763" y="4339867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rgbClr val="FF0000"/>
                </a:solidFill>
              </a:rPr>
              <a:t>context</a:t>
            </a:r>
            <a:endParaRPr lang="en-US" sz="7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086600" y="4798191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HRTs as the next step</a:t>
            </a:r>
            <a:endParaRPr lang="en-US" sz="700" dirty="0"/>
          </a:p>
        </p:txBody>
      </p:sp>
      <p:sp>
        <p:nvSpPr>
          <p:cNvPr id="14" name="Rectangle 13"/>
          <p:cNvSpPr/>
          <p:nvPr/>
        </p:nvSpPr>
        <p:spPr>
          <a:xfrm>
            <a:off x="7086600" y="5218534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HRT outcomes</a:t>
            </a:r>
            <a:endParaRPr lang="en-US" sz="700" dirty="0"/>
          </a:p>
        </p:txBody>
      </p:sp>
      <p:sp>
        <p:nvSpPr>
          <p:cNvPr id="17" name="Rectangle 16"/>
          <p:cNvSpPr/>
          <p:nvPr/>
        </p:nvSpPr>
        <p:spPr>
          <a:xfrm>
            <a:off x="6397763" y="5627925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Future developments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166123224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GB" sz="2000" i="1" dirty="0" smtClean="0"/>
              <a:t>All information available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8" y="1892112"/>
            <a:ext cx="39758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 smtClean="0"/>
              <a:t>Vias</a:t>
            </a:r>
            <a:r>
              <a:rPr lang="en-US" sz="2000" dirty="0" smtClean="0"/>
              <a:t> and lines are extracted on a grid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Gates are detected from the same mechanics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No correlation error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Layers are aligned “perfectly” without further picture transformation</a:t>
            </a:r>
            <a:endParaRPr lang="en-US" sz="2000" dirty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No more pixels – polygons only </a:t>
            </a:r>
            <a:r>
              <a:rPr lang="en-US" sz="2000" dirty="0" smtClean="0">
                <a:sym typeface="Wingdings"/>
              </a:rPr>
              <a:t></a:t>
            </a:r>
            <a:endParaRPr lang="en-US" sz="2000" dirty="0" smtClean="0"/>
          </a:p>
        </p:txBody>
      </p:sp>
      <p:pic>
        <p:nvPicPr>
          <p:cNvPr id="6" name="Picture 5" descr="screenshot_01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314" y="2031995"/>
            <a:ext cx="3819592" cy="404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Rectangle 15"/>
          <p:cNvSpPr/>
          <p:nvPr/>
        </p:nvSpPr>
        <p:spPr>
          <a:xfrm>
            <a:off x="509964" y="4848079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rgbClr val="FF0000"/>
                </a:solidFill>
              </a:rPr>
              <a:t>HRT outcomes</a:t>
            </a:r>
            <a:endParaRPr lang="en-US" sz="7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9964" y="5258421"/>
            <a:ext cx="709236" cy="20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Future developments</a:t>
            </a:r>
            <a:endParaRPr lang="en-US" sz="700" dirty="0"/>
          </a:p>
        </p:txBody>
      </p:sp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Sample preparation and imaging evolution :</a:t>
            </a:r>
          </a:p>
          <a:p>
            <a:r>
              <a:rPr lang="en-GB" sz="2000" i="1" dirty="0" smtClean="0"/>
              <a:t>All information available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964" y="1046085"/>
            <a:ext cx="8032904" cy="132343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Hardware Reverse-engineering Tools outcomes</a:t>
            </a:r>
            <a:endParaRPr lang="en-US" sz="4000" b="1" i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97533" y="2548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1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New possibilities :</a:t>
            </a:r>
          </a:p>
          <a:p>
            <a:r>
              <a:rPr lang="en-US" sz="2000" i="1" dirty="0" smtClean="0"/>
              <a:t>Some possible studies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6" y="1739706"/>
            <a:ext cx="43568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semi-invasive preparation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LCE preparation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Shield global bypass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Other embedded counter-measures bypass</a:t>
            </a:r>
          </a:p>
        </p:txBody>
      </p:sp>
    </p:spTree>
    <p:extLst>
      <p:ext uri="{BB962C8B-B14F-4D97-AF65-F5344CB8AC3E}">
        <p14:creationId xmlns:p14="http://schemas.microsoft.com/office/powerpoint/2010/main" val="36567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399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FF0000"/>
                </a:solidFill>
              </a:rPr>
              <a:t>New possibilities :</a:t>
            </a:r>
          </a:p>
          <a:p>
            <a:r>
              <a:rPr lang="en-US" sz="2000" i="1" dirty="0" smtClean="0"/>
              <a:t>Other techniques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 as the next step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3540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Photoemission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EMA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Dynamic voltage contrast</a:t>
            </a:r>
          </a:p>
        </p:txBody>
      </p:sp>
    </p:spTree>
    <p:extLst>
      <p:ext uri="{BB962C8B-B14F-4D97-AF65-F5344CB8AC3E}">
        <p14:creationId xmlns:p14="http://schemas.microsoft.com/office/powerpoint/2010/main" val="266357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New possibilities :</a:t>
            </a:r>
          </a:p>
          <a:p>
            <a:r>
              <a:rPr lang="en-US" sz="2000" i="1" dirty="0" smtClean="0"/>
              <a:t>New tools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6" y="1739706"/>
            <a:ext cx="791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FIB navigation files can be generated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/>
              <a:t>Planarised</a:t>
            </a:r>
            <a:r>
              <a:rPr lang="en-US" sz="2000" dirty="0" smtClean="0"/>
              <a:t> chip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Backside edit</a:t>
            </a:r>
          </a:p>
        </p:txBody>
      </p:sp>
      <p:pic>
        <p:nvPicPr>
          <p:cNvPr id="7" name="Picture 6" descr="knight_camelot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8464" y="2616201"/>
            <a:ext cx="3828053" cy="36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4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6" y="1739706"/>
            <a:ext cx="79128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Particular gates can be highlighted without any further study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Fire at the located registers and see the effects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 smtClean="0"/>
              <a:t>Tracing signals is easy as a click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Fire first, with for example a pass-fail scan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Look at what you hit at “fail” location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Understand the effect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 smtClean="0"/>
              <a:t>=&gt; From laser </a:t>
            </a:r>
            <a:r>
              <a:rPr lang="en-US" sz="2000" dirty="0" err="1" smtClean="0"/>
              <a:t>glitching</a:t>
            </a:r>
            <a:r>
              <a:rPr lang="en-US" sz="2000" dirty="0" smtClean="0"/>
              <a:t> to laser fault injection.</a:t>
            </a:r>
          </a:p>
          <a:p>
            <a:endParaRPr lang="en-US" sz="2000" dirty="0" smtClean="0"/>
          </a:p>
        </p:txBody>
      </p:sp>
      <p:pic>
        <p:nvPicPr>
          <p:cNvPr id="6" name="Picture 5" descr="gates_highligthing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033" y="3955025"/>
            <a:ext cx="2836333" cy="2310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New threats :</a:t>
            </a:r>
          </a:p>
          <a:p>
            <a:r>
              <a:rPr lang="en-US" sz="2000" i="1" dirty="0" smtClean="0"/>
              <a:t>Laser fault injection :</a:t>
            </a:r>
          </a:p>
        </p:txBody>
      </p:sp>
    </p:spTree>
    <p:extLst>
      <p:ext uri="{BB962C8B-B14F-4D97-AF65-F5344CB8AC3E}">
        <p14:creationId xmlns:p14="http://schemas.microsoft.com/office/powerpoint/2010/main" val="20571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11" name="Picture 10" descr="quickLaze.psd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08371">
            <a:off x="912064" y="3366466"/>
            <a:ext cx="2010285" cy="2517553"/>
          </a:xfrm>
          <a:prstGeom prst="rect">
            <a:avLst/>
          </a:prstGeom>
        </p:spPr>
      </p:pic>
      <p:pic>
        <p:nvPicPr>
          <p:cNvPr id="14" name="Picture 13" descr="phemos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931" y="2083270"/>
            <a:ext cx="2733146" cy="1996015"/>
          </a:xfrm>
          <a:prstGeom prst="rect">
            <a:avLst/>
          </a:prstGeom>
        </p:spPr>
      </p:pic>
      <p:pic>
        <p:nvPicPr>
          <p:cNvPr id="2" name="Picture 1" descr="optical_diy.psd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418667" y="1920293"/>
            <a:ext cx="3200400" cy="42180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New threats :</a:t>
            </a:r>
          </a:p>
          <a:p>
            <a:r>
              <a:rPr lang="en-US" sz="2000" i="1" dirty="0" smtClean="0"/>
              <a:t>Laser fault injection become cheaper</a:t>
            </a:r>
          </a:p>
        </p:txBody>
      </p:sp>
    </p:spTree>
    <p:extLst>
      <p:ext uri="{BB962C8B-B14F-4D97-AF65-F5344CB8AC3E}">
        <p14:creationId xmlns:p14="http://schemas.microsoft.com/office/powerpoint/2010/main" val="120475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 descr="shift_reg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276" y="3281146"/>
            <a:ext cx="5557917" cy="30095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397" y="1892112"/>
            <a:ext cx="4670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Path chain are very easy to spot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Used to debug / program the device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New threats :</a:t>
            </a:r>
          </a:p>
          <a:p>
            <a:r>
              <a:rPr lang="en-US" sz="2000" i="1" dirty="0" smtClean="0"/>
              <a:t>Scan chains analysis :</a:t>
            </a:r>
          </a:p>
        </p:txBody>
      </p:sp>
    </p:spTree>
    <p:extLst>
      <p:ext uri="{BB962C8B-B14F-4D97-AF65-F5344CB8AC3E}">
        <p14:creationId xmlns:p14="http://schemas.microsoft.com/office/powerpoint/2010/main" val="172188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GB" sz="2000" i="1" dirty="0" smtClean="0"/>
              <a:t>Real world example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9128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ROM chip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ROM is scrambled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Multiplexers are hidden inside the </a:t>
            </a:r>
            <a:r>
              <a:rPr lang="en-US" sz="2000" dirty="0" smtClean="0"/>
              <a:t>logic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ROM is encrypted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Data encryption based on address and hard-wired key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 smtClean="0"/>
              <a:t>-&gt; Clear data bus location ?</a:t>
            </a:r>
          </a:p>
          <a:p>
            <a:r>
              <a:rPr lang="en-US" sz="2000" dirty="0" smtClean="0"/>
              <a:t>-&gt; Custom encryption reverse ?</a:t>
            </a:r>
          </a:p>
        </p:txBody>
      </p:sp>
    </p:spTree>
    <p:extLst>
      <p:ext uri="{BB962C8B-B14F-4D97-AF65-F5344CB8AC3E}">
        <p14:creationId xmlns:p14="http://schemas.microsoft.com/office/powerpoint/2010/main" val="337053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US" sz="2000" i="1" dirty="0" smtClean="0"/>
              <a:t>I</a:t>
            </a:r>
            <a:r>
              <a:rPr lang="en-GB" sz="2000" i="1" dirty="0" smtClean="0"/>
              <a:t>mage preparation : “manual process”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6" y="1739706"/>
            <a:ext cx="79128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en-US" sz="2000" dirty="0" smtClean="0"/>
          </a:p>
          <a:p>
            <a:r>
              <a:rPr lang="en-US" sz="2000" dirty="0" smtClean="0"/>
              <a:t>Correlation is based on pixel value :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From 10 minutes to several hours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Errors are inevitable</a:t>
            </a:r>
          </a:p>
          <a:p>
            <a:endParaRPr lang="en-US" sz="2000" dirty="0"/>
          </a:p>
          <a:p>
            <a:r>
              <a:rPr lang="en-US" sz="2000" dirty="0" smtClean="0"/>
              <a:t>Image stitching is not reliable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One picture = one </a:t>
            </a:r>
            <a:r>
              <a:rPr lang="en-US" sz="2000" dirty="0" err="1" smtClean="0"/>
              <a:t>photoshop</a:t>
            </a:r>
            <a:r>
              <a:rPr lang="en-US" sz="2000" dirty="0" smtClean="0"/>
              <a:t> layer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Local adjustments are performed when needed</a:t>
            </a:r>
          </a:p>
          <a:p>
            <a:endParaRPr lang="en-US" sz="2000" dirty="0"/>
          </a:p>
          <a:p>
            <a:r>
              <a:rPr lang="en-US" sz="2000" dirty="0" smtClean="0"/>
              <a:t>Alignment of 2 layers almost unfeasible but fast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Local adjustments are performed when needed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342900" indent="-342900">
              <a:buFontTx/>
              <a:buChar char="-"/>
            </a:pPr>
            <a:endParaRPr lang="en-US" sz="2000" dirty="0" smtClean="0"/>
          </a:p>
        </p:txBody>
      </p:sp>
      <p:pic>
        <p:nvPicPr>
          <p:cNvPr id="10" name="Picture 9" descr="axiotron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933" y="2718699"/>
            <a:ext cx="2377017" cy="35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0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Picture 2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587062" y="1050672"/>
            <a:ext cx="4323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 smtClean="0">
                <a:solidFill>
                  <a:srgbClr val="FF0000"/>
                </a:solidFill>
              </a:rPr>
              <a:t>N</a:t>
            </a:r>
            <a:r>
              <a:rPr lang="en-US" sz="2000" u="sng" dirty="0" smtClean="0">
                <a:solidFill>
                  <a:srgbClr val="FF0000"/>
                </a:solidFill>
              </a:rPr>
              <a:t>on invasive attacks - VCC and </a:t>
            </a:r>
            <a:r>
              <a:rPr lang="en-US" sz="2000" u="sng" dirty="0" err="1" smtClean="0">
                <a:solidFill>
                  <a:srgbClr val="FF0000"/>
                </a:solidFill>
              </a:rPr>
              <a:t>Clk</a:t>
            </a:r>
            <a:r>
              <a:rPr lang="en-US" sz="2000" u="sng" dirty="0" smtClean="0">
                <a:solidFill>
                  <a:srgbClr val="FF0000"/>
                </a:solidFill>
              </a:rPr>
              <a:t> glitch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pic>
        <p:nvPicPr>
          <p:cNvPr id="2" name="Picture 1" descr="screenshot_110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4733" y="4402620"/>
            <a:ext cx="4508804" cy="19153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7062" y="1730644"/>
            <a:ext cx="5036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Take advantage of the RTL technology</a:t>
            </a:r>
            <a:endParaRPr lang="en-US" sz="2000" dirty="0"/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Used </a:t>
            </a:r>
            <a:r>
              <a:rPr lang="en-US" sz="2000" dirty="0"/>
              <a:t>to skip instructions or to disturb the normal execution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87062" y="3539275"/>
            <a:ext cx="426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charset="0"/>
              <a:buChar char=""/>
            </a:pPr>
            <a:r>
              <a:rPr lang="en-US" dirty="0"/>
              <a:t>Finding the glitch pattern is empirical</a:t>
            </a:r>
          </a:p>
          <a:p>
            <a:pPr marL="342900" indent="-342900">
              <a:buFont typeface="Symbol" charset="0"/>
              <a:buChar char=""/>
            </a:pPr>
            <a:endParaRPr lang="en-US" dirty="0" smtClean="0"/>
          </a:p>
          <a:p>
            <a:pPr marL="342900" indent="-342900">
              <a:buFont typeface="Symbol" charset="0"/>
              <a:buChar char=""/>
            </a:pPr>
            <a:r>
              <a:rPr lang="en-US" dirty="0" smtClean="0"/>
              <a:t>The real effect stays hidden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037" y="1730644"/>
            <a:ext cx="2730500" cy="21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2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964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GB" sz="2000" i="1" dirty="0" smtClean="0"/>
              <a:t>Finding data bus : “manual process”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91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Tons of layers are used and moved for local adjustment : Errors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 schematic must be drawn to avoid being lost : Errors + you will get lost anyway</a:t>
            </a:r>
          </a:p>
        </p:txBody>
      </p:sp>
      <p:pic>
        <p:nvPicPr>
          <p:cNvPr id="6" name="Picture 5" descr="screenshot_04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96" y="3405067"/>
            <a:ext cx="3437397" cy="2175924"/>
          </a:xfrm>
          <a:prstGeom prst="rect">
            <a:avLst/>
          </a:prstGeom>
        </p:spPr>
      </p:pic>
      <p:pic>
        <p:nvPicPr>
          <p:cNvPr id="3" name="Picture 2" descr="screenshot_03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326" y="4986318"/>
            <a:ext cx="1723734" cy="1490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6400" y="3390903"/>
            <a:ext cx="4165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3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Picture 15" descr="papier_froiss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GB" sz="2000" i="1" dirty="0" smtClean="0"/>
              <a:t>Finding data bus : “manual process”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91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Each found gate must be analyzed even if already studied : Errors + stay patient</a:t>
            </a:r>
          </a:p>
          <a:p>
            <a:pPr marL="800100" lvl="1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Equations have to be written in “mathematical form” : M</a:t>
            </a:r>
            <a:r>
              <a:rPr lang="fr-FR" sz="2000" dirty="0" err="1" smtClean="0"/>
              <a:t>any</a:t>
            </a:r>
            <a:r>
              <a:rPr lang="en-US" sz="2000" dirty="0" smtClean="0"/>
              <a:t> errors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5931" y="3665689"/>
            <a:ext cx="59147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cell_3_12 = (cell_9_24 </a:t>
            </a:r>
            <a:r>
              <a:rPr lang="en-US" sz="2000" i="1" dirty="0" err="1"/>
              <a:t>xor</a:t>
            </a:r>
            <a:r>
              <a:rPr lang="en-US" sz="2000" i="1" dirty="0"/>
              <a:t> cell_9_18) </a:t>
            </a:r>
            <a:r>
              <a:rPr lang="en-US" sz="2000" i="1" dirty="0" err="1"/>
              <a:t>xor</a:t>
            </a:r>
            <a:r>
              <a:rPr lang="en-US" sz="2000" i="1" dirty="0"/>
              <a:t> cell_1_18</a:t>
            </a:r>
            <a:endParaRPr lang="en-GB" sz="2000" i="1" dirty="0"/>
          </a:p>
          <a:p>
            <a:r>
              <a:rPr lang="en-US" sz="2000" i="1" dirty="0"/>
              <a:t>cell_3_13 = (cell_9_20 </a:t>
            </a:r>
            <a:r>
              <a:rPr lang="en-US" sz="2000" i="1" dirty="0" err="1"/>
              <a:t>xor</a:t>
            </a:r>
            <a:r>
              <a:rPr lang="en-US" sz="2000" i="1" dirty="0"/>
              <a:t> cell_9_19) </a:t>
            </a:r>
            <a:r>
              <a:rPr lang="en-US" sz="2000" i="1" dirty="0" err="1"/>
              <a:t>xor</a:t>
            </a:r>
            <a:r>
              <a:rPr lang="en-US" sz="2000" i="1" dirty="0"/>
              <a:t> cell_1_23</a:t>
            </a:r>
            <a:endParaRPr lang="en-GB" sz="2000" i="1" dirty="0"/>
          </a:p>
          <a:p>
            <a:r>
              <a:rPr lang="en-US" sz="2000" i="1" dirty="0"/>
              <a:t>cell_3_13bis = (cell_3_14 </a:t>
            </a:r>
            <a:r>
              <a:rPr lang="en-US" sz="2000" i="1" dirty="0" err="1"/>
              <a:t>xor</a:t>
            </a:r>
            <a:r>
              <a:rPr lang="en-US" sz="2000" i="1" dirty="0"/>
              <a:t> cell_9_25) </a:t>
            </a:r>
            <a:r>
              <a:rPr lang="en-US" sz="2000" i="1" dirty="0" err="1"/>
              <a:t>xor</a:t>
            </a:r>
            <a:r>
              <a:rPr lang="en-US" sz="2000" i="1" dirty="0"/>
              <a:t> cell_5_2</a:t>
            </a:r>
            <a:endParaRPr lang="en-GB" sz="2000" i="1" dirty="0"/>
          </a:p>
          <a:p>
            <a:r>
              <a:rPr lang="en-US" sz="2000" i="1" dirty="0"/>
              <a:t>cell_3_14 = (cell_8_4 </a:t>
            </a:r>
            <a:r>
              <a:rPr lang="en-US" sz="2000" i="1" dirty="0" err="1"/>
              <a:t>xor</a:t>
            </a:r>
            <a:r>
              <a:rPr lang="en-US" sz="2000" i="1" dirty="0"/>
              <a:t> cell_g_1) </a:t>
            </a:r>
            <a:r>
              <a:rPr lang="en-US" sz="2000" i="1" dirty="0" err="1"/>
              <a:t>xor</a:t>
            </a:r>
            <a:r>
              <a:rPr lang="en-US" sz="2000" i="1" dirty="0"/>
              <a:t> cell_6_7</a:t>
            </a:r>
            <a:endParaRPr lang="en-GB" sz="2000" i="1" dirty="0"/>
          </a:p>
          <a:p>
            <a:r>
              <a:rPr lang="en-US" sz="2000" i="1" dirty="0"/>
              <a:t>cell_3_15 = (cell_alpha_1 </a:t>
            </a:r>
            <a:r>
              <a:rPr lang="en-US" sz="2000" i="1" dirty="0" err="1"/>
              <a:t>xor</a:t>
            </a:r>
            <a:r>
              <a:rPr lang="en-US" sz="2000" i="1" dirty="0"/>
              <a:t> cell_9_40) </a:t>
            </a:r>
            <a:r>
              <a:rPr lang="en-US" sz="2000" i="1" dirty="0" err="1"/>
              <a:t>xor</a:t>
            </a:r>
            <a:r>
              <a:rPr lang="en-US" sz="2000" i="1" dirty="0"/>
              <a:t> cell_13_6</a:t>
            </a:r>
            <a:endParaRPr lang="en-GB" sz="2000" i="1" dirty="0"/>
          </a:p>
          <a:p>
            <a:r>
              <a:rPr lang="en-US" sz="2000" i="1" dirty="0"/>
              <a:t>cell_3_16 = (cell_a_1 </a:t>
            </a:r>
            <a:r>
              <a:rPr lang="en-US" sz="2000" i="1" dirty="0" err="1"/>
              <a:t>xor</a:t>
            </a:r>
            <a:r>
              <a:rPr lang="en-US" sz="2000" i="1" dirty="0"/>
              <a:t> cell_1_19) </a:t>
            </a:r>
            <a:r>
              <a:rPr lang="en-US" sz="2000" i="1" dirty="0" err="1"/>
              <a:t>xor</a:t>
            </a:r>
            <a:r>
              <a:rPr lang="en-US" sz="2000" i="1" dirty="0"/>
              <a:t> cell_13_3</a:t>
            </a:r>
            <a:endParaRPr lang="en-GB" sz="2000" i="1" dirty="0"/>
          </a:p>
          <a:p>
            <a:r>
              <a:rPr lang="en-US" sz="2000" i="1" dirty="0"/>
              <a:t>cell_3_17 = (cell_9_21 </a:t>
            </a:r>
            <a:r>
              <a:rPr lang="en-US" sz="2000" i="1" dirty="0" err="1"/>
              <a:t>xor</a:t>
            </a:r>
            <a:r>
              <a:rPr lang="en-US" sz="2000" i="1" dirty="0"/>
              <a:t> cell_9_22) </a:t>
            </a:r>
            <a:r>
              <a:rPr lang="en-US" sz="2000" i="1" dirty="0" err="1"/>
              <a:t>xor</a:t>
            </a:r>
            <a:r>
              <a:rPr lang="en-US" sz="2000" i="1" dirty="0"/>
              <a:t> cell_1_24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19670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 descr="papier_froiss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GB" sz="2000" i="1" dirty="0" smtClean="0"/>
              <a:t>Finding data bus : “manual process”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91286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-&gt; Finally, with help of </a:t>
            </a:r>
            <a:r>
              <a:rPr lang="en-US" sz="2000" dirty="0" err="1"/>
              <a:t>vhdl</a:t>
            </a:r>
            <a:r>
              <a:rPr lang="en-US" sz="2000" dirty="0"/>
              <a:t> software (for example), schematic can be re-arranged to understand the functions.</a:t>
            </a:r>
            <a:endParaRPr lang="en-US" sz="2000" dirty="0" smtClean="0"/>
          </a:p>
          <a:p>
            <a:r>
              <a:rPr lang="en-US" sz="2000" dirty="0" smtClean="0"/>
              <a:t>	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/>
              <a:t>Localization of the clear data bus is possible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/>
              <a:t>LCE is working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-&gt; My FIB is down but I have reverse-engineered every single gate, I can read the ROM…</a:t>
            </a:r>
          </a:p>
          <a:p>
            <a:endParaRPr lang="en-US" sz="2000" dirty="0" smtClean="0"/>
          </a:p>
          <a:p>
            <a:pPr marL="800100" lvl="1" indent="-342900">
              <a:buFontTx/>
              <a:buChar char="-"/>
            </a:pPr>
            <a:r>
              <a:rPr lang="en-US" sz="2000" dirty="0" smtClean="0"/>
              <a:t>VHDL simulations will show…. that there are errors </a:t>
            </a:r>
            <a:r>
              <a:rPr lang="en-US" sz="2000" dirty="0" smtClean="0">
                <a:sym typeface="Wingdings"/>
              </a:rPr>
              <a:t>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ym typeface="Wingdings"/>
              </a:rPr>
              <a:t>Localizing the errors can partially be made from simulations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>
                <a:sym typeface="Wingdings"/>
              </a:rPr>
              <a:t>Where are the last errors? 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626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GB" sz="2000" i="1" dirty="0" err="1" smtClean="0"/>
              <a:t>Deprocessing</a:t>
            </a:r>
            <a:endParaRPr lang="en-GB" sz="2000" i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892112"/>
            <a:ext cx="7912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 smtClean="0"/>
              <a:t>Deprocessing</a:t>
            </a:r>
            <a:r>
              <a:rPr lang="en-US" sz="2000" dirty="0" smtClean="0"/>
              <a:t> for hardware reverse-engineering takes extra steps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This process is not suited for optical imaging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Complete </a:t>
            </a:r>
            <a:r>
              <a:rPr lang="en-US" sz="2000" dirty="0" err="1" smtClean="0"/>
              <a:t>deprocess</a:t>
            </a:r>
            <a:r>
              <a:rPr lang="en-US" sz="2000" dirty="0" smtClean="0"/>
              <a:t> can be achieved in about a week</a:t>
            </a:r>
          </a:p>
        </p:txBody>
      </p:sp>
      <p:pic>
        <p:nvPicPr>
          <p:cNvPr id="2" name="Picture 1" descr="screenshot_3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3117733"/>
            <a:ext cx="5528734" cy="30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Picture 10" descr="papier_froiss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GB" sz="2000" i="1" dirty="0" smtClean="0"/>
              <a:t>Image preparation : with HRT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739706"/>
            <a:ext cx="75996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Select area of interest and selection of rejected features(10 minutes per layer)</a:t>
            </a:r>
          </a:p>
          <a:p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Find </a:t>
            </a:r>
            <a:r>
              <a:rPr lang="en-US" sz="2000" dirty="0" err="1" smtClean="0"/>
              <a:t>vias</a:t>
            </a:r>
            <a:r>
              <a:rPr lang="en-US" sz="2000" dirty="0" smtClean="0"/>
              <a:t> (&gt; 100 images per minutes)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Find grid and lines (&lt; 1 hour per layer)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Extract </a:t>
            </a:r>
            <a:r>
              <a:rPr lang="en-US" sz="2000" dirty="0"/>
              <a:t>gates (1 hour</a:t>
            </a:r>
            <a:r>
              <a:rPr lang="en-US" sz="2000" dirty="0" smtClean="0"/>
              <a:t>)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Correct one layer : (1 day)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Correlate and transform pictures + generates layer </a:t>
            </a:r>
            <a:r>
              <a:rPr lang="en-US" sz="2000" dirty="0" err="1" smtClean="0"/>
              <a:t>netlist</a:t>
            </a:r>
            <a:r>
              <a:rPr lang="en-US" sz="2000" dirty="0" smtClean="0"/>
              <a:t> (&lt; 1 hour)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Align 2 layers together (2 minutes)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015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US" sz="2000" i="1" dirty="0" smtClean="0"/>
              <a:t>Reverse-engineering custom logic : with HRT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6" y="1739706"/>
            <a:ext cx="79128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One layer per layer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/>
              <a:t>No stitching problem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/>
              <a:t>No local layer adjustment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One click to follow net(s)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Equations are generated automatically as well as schematic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/>
              <a:t>No re-writing errors, software is highlighting what is missing</a:t>
            </a:r>
          </a:p>
          <a:p>
            <a:endParaRPr lang="fr-FR" sz="2000" dirty="0"/>
          </a:p>
        </p:txBody>
      </p:sp>
      <p:pic>
        <p:nvPicPr>
          <p:cNvPr id="3" name="Picture 2" descr="ares_exampleb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99" y="3882594"/>
            <a:ext cx="3554651" cy="2484340"/>
          </a:xfrm>
          <a:prstGeom prst="rect">
            <a:avLst/>
          </a:prstGeom>
        </p:spPr>
      </p:pic>
      <p:pic>
        <p:nvPicPr>
          <p:cNvPr id="7" name="Picture 6" descr="evevezcghematic.psd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600" y="3986475"/>
            <a:ext cx="2683934" cy="21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US" sz="2000" i="1" dirty="0" smtClean="0"/>
              <a:t>Timing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6" y="1883639"/>
            <a:ext cx="79128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After 2-3 weeks, every features are detected with good HRT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2 weeks later (average), LCE can be started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Same work with « manual process » would take months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09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Timing consideration :</a:t>
            </a:r>
          </a:p>
          <a:p>
            <a:r>
              <a:rPr lang="en-US" sz="2000" i="1" dirty="0" smtClean="0"/>
              <a:t>Timing difference : reversing custom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6" y="1739706"/>
            <a:ext cx="79128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6 months after start of the study, results are still not exploitable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With first generation of HRT, same study was performed in 2 months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With next generation of the tool, time will be reduced to 1 month</a:t>
            </a:r>
          </a:p>
          <a:p>
            <a:pPr lvl="1"/>
            <a:r>
              <a:rPr lang="en-US" sz="2000" dirty="0" smtClean="0"/>
              <a:t>* With classical method, you would not have found the correct spots for LCE at this stage</a:t>
            </a:r>
          </a:p>
        </p:txBody>
      </p:sp>
      <p:pic>
        <p:nvPicPr>
          <p:cNvPr id="2" name="Picture 1" descr="ROM_Addressing.psd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99" y="4040277"/>
            <a:ext cx="3307001" cy="2267389"/>
          </a:xfrm>
          <a:prstGeom prst="rect">
            <a:avLst/>
          </a:prstGeom>
        </p:spPr>
      </p:pic>
      <p:pic>
        <p:nvPicPr>
          <p:cNvPr id="3" name="Picture 2" descr="decryption_schematic.psd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600" y="3846261"/>
            <a:ext cx="3420533" cy="22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9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New threats :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i="1" dirty="0" smtClean="0"/>
              <a:t>Possible “achievements”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7" y="1629640"/>
            <a:ext cx="791286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/>
              <a:t>100 % success rate for hackers (excluding customized chip)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6 to 12 microcontrollers a year (first extraction)</a:t>
            </a:r>
          </a:p>
          <a:p>
            <a:pPr marL="342900" indent="-342900">
              <a:buFontTx/>
              <a:buChar char="-"/>
            </a:pPr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XX customized chip a year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The advanced security level becomes at best adequate</a:t>
            </a:r>
          </a:p>
          <a:p>
            <a:pPr lvl="1"/>
            <a:r>
              <a:rPr lang="en-US" sz="2000" dirty="0" smtClean="0"/>
              <a:t>Custom hardware functions become a new kind of ROM that could be extracted from pictures only</a:t>
            </a:r>
          </a:p>
          <a:p>
            <a:pPr lvl="1"/>
            <a:endParaRPr lang="en-US" sz="2000" dirty="0"/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Piracy </a:t>
            </a:r>
          </a:p>
          <a:p>
            <a:endParaRPr lang="en-US" sz="2000" dirty="0"/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Counterfeiting</a:t>
            </a:r>
          </a:p>
          <a:p>
            <a:endParaRPr lang="en-US" sz="2000" dirty="0" smtClean="0"/>
          </a:p>
          <a:p>
            <a:pPr marL="342900" indent="-342900">
              <a:buFont typeface="Symbol" charset="0"/>
              <a:buChar char=""/>
            </a:pPr>
            <a:r>
              <a:rPr lang="en-US" sz="2000" dirty="0" smtClean="0"/>
              <a:t>Patent violation</a:t>
            </a:r>
          </a:p>
        </p:txBody>
      </p:sp>
    </p:spTree>
    <p:extLst>
      <p:ext uri="{BB962C8B-B14F-4D97-AF65-F5344CB8AC3E}">
        <p14:creationId xmlns:p14="http://schemas.microsoft.com/office/powerpoint/2010/main" val="260707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New opportunities 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6" y="1739706"/>
            <a:ext cx="79128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Better security level : in depth security evaluation with new techniques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r>
              <a:rPr lang="en-US" sz="2000" dirty="0" smtClean="0"/>
              <a:t>Design and routing new strategies to make invasive work more complicated</a:t>
            </a:r>
          </a:p>
          <a:p>
            <a:endParaRPr lang="en-US" sz="2000" dirty="0" smtClean="0"/>
          </a:p>
          <a:p>
            <a:r>
              <a:rPr lang="en-US" sz="2000" dirty="0"/>
              <a:t>Anti-piracy by changing the nature of the hardware custom functions</a:t>
            </a:r>
          </a:p>
          <a:p>
            <a:endParaRPr lang="en-US" sz="2000" dirty="0" smtClean="0"/>
          </a:p>
          <a:p>
            <a:r>
              <a:rPr lang="en-US" sz="2000" dirty="0" smtClean="0"/>
              <a:t>Affordable patent violation studies</a:t>
            </a:r>
          </a:p>
          <a:p>
            <a:endParaRPr lang="en-US" sz="2000" dirty="0"/>
          </a:p>
          <a:p>
            <a:r>
              <a:rPr lang="en-US" sz="2000" dirty="0" smtClean="0"/>
              <a:t>Counterfeiting characterization</a:t>
            </a:r>
          </a:p>
          <a:p>
            <a:endParaRPr lang="en-US" sz="2000" dirty="0"/>
          </a:p>
          <a:p>
            <a:r>
              <a:rPr lang="en-US" sz="2000" dirty="0" smtClean="0"/>
              <a:t>ICs’ obsolescence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02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579199" y="1757136"/>
            <a:ext cx="7110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Semi-invasive attacks - Sample preparation techniques</a:t>
            </a:r>
          </a:p>
          <a:p>
            <a:r>
              <a:rPr lang="en-US" sz="2000" i="1" dirty="0" smtClean="0"/>
              <a:t>Partial opening - </a:t>
            </a:r>
            <a:r>
              <a:rPr lang="en-US" sz="2000" i="1" dirty="0" err="1" smtClean="0"/>
              <a:t>frontside</a:t>
            </a:r>
            <a:endParaRPr lang="en-US" sz="2000" i="1" dirty="0"/>
          </a:p>
        </p:txBody>
      </p:sp>
      <p:pic>
        <p:nvPicPr>
          <p:cNvPr id="7" name="Picture 6" descr="ouverture_partielle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953" y="3165505"/>
            <a:ext cx="2366831" cy="2138960"/>
          </a:xfrm>
          <a:prstGeom prst="rect">
            <a:avLst/>
          </a:prstGeom>
        </p:spPr>
      </p:pic>
      <p:pic>
        <p:nvPicPr>
          <p:cNvPr id="14" name="Picture 13" descr="frontside_openning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28" y="2772356"/>
            <a:ext cx="3039644" cy="304310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9199" y="1046085"/>
            <a:ext cx="49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New opportunities :</a:t>
            </a:r>
          </a:p>
          <a:p>
            <a:endParaRPr lang="en-US" sz="2000" i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HRTs’ outcomes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964" y="1046085"/>
            <a:ext cx="8032904" cy="70788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Future developments</a:t>
            </a:r>
            <a:endParaRPr lang="en-US" sz="4000" b="1" i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1605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_removal_perchlo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2" name="Picture 11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133850" y="177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12933" y="1046085"/>
            <a:ext cx="2455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Future developments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96" y="1739706"/>
            <a:ext cx="79128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pPr marL="342900" indent="-342900">
              <a:buFontTx/>
              <a:buChar char="-"/>
            </a:pPr>
            <a:r>
              <a:rPr lang="en-US" sz="2000" dirty="0"/>
              <a:t>Schematic creation and interaction </a:t>
            </a:r>
          </a:p>
          <a:p>
            <a:pPr marL="342900" indent="-342900">
              <a:buFontTx/>
              <a:buChar char="-"/>
            </a:pPr>
            <a:endParaRPr lang="fr-FR" sz="2000" dirty="0" smtClean="0"/>
          </a:p>
          <a:p>
            <a:pPr marL="342900" indent="-342900">
              <a:buFontTx/>
              <a:buChar char="-"/>
            </a:pPr>
            <a:r>
              <a:rPr lang="en-US" sz="2000" dirty="0"/>
              <a:t>From gates to functions : automatic gates grouping to reduce number of blocs to study</a:t>
            </a:r>
          </a:p>
          <a:p>
            <a:pPr marL="342900" indent="-342900">
              <a:buFontTx/>
              <a:buChar char="-"/>
            </a:pPr>
            <a:endParaRPr lang="fr-FR" sz="2000" dirty="0" smtClean="0"/>
          </a:p>
          <a:p>
            <a:pPr marL="342900" indent="-342900">
              <a:buFontTx/>
              <a:buChar char="-"/>
            </a:pPr>
            <a:r>
              <a:rPr lang="fr-FR" sz="2000" dirty="0" err="1" smtClean="0"/>
              <a:t>Fast</a:t>
            </a:r>
            <a:r>
              <a:rPr lang="fr-FR" sz="2000" dirty="0" smtClean="0"/>
              <a:t> </a:t>
            </a:r>
            <a:r>
              <a:rPr lang="fr-FR" sz="2000" dirty="0" err="1" smtClean="0"/>
              <a:t>detection</a:t>
            </a:r>
            <a:r>
              <a:rPr lang="fr-FR" sz="2000" dirty="0" smtClean="0"/>
              <a:t> of « non </a:t>
            </a:r>
            <a:r>
              <a:rPr lang="fr-FR" sz="2000" dirty="0" err="1" smtClean="0"/>
              <a:t>aligned</a:t>
            </a:r>
            <a:r>
              <a:rPr lang="fr-FR" sz="2000" dirty="0" smtClean="0"/>
              <a:t> »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:  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dirty="0" err="1" smtClean="0"/>
              <a:t>core</a:t>
            </a:r>
            <a:r>
              <a:rPr lang="fr-FR" sz="2000" dirty="0" smtClean="0"/>
              <a:t> to chip</a:t>
            </a:r>
          </a:p>
          <a:p>
            <a:endParaRPr lang="en-US" sz="2000" dirty="0"/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Simulator, specific analysis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  <a:p>
            <a:pPr marL="342900" indent="-342900">
              <a:buFontTx/>
              <a:buChar char="-"/>
            </a:pPr>
            <a:r>
              <a:rPr lang="en-US" sz="20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604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fond_pag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78500" y="243126"/>
            <a:ext cx="3251200" cy="8617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5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5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9900" y="2110026"/>
            <a:ext cx="8280400" cy="25545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Hardware Reverse-engineering Tools new threats – new opportunities</a:t>
            </a:r>
          </a:p>
          <a:p>
            <a:pPr algn="ctr"/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Q&amp;A…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26" name="Picture 25" descr="recon_logo.psd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05219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6" name="TextBox 5"/>
          <p:cNvSpPr txBox="1"/>
          <p:nvPr/>
        </p:nvSpPr>
        <p:spPr>
          <a:xfrm>
            <a:off x="5897033" y="5842337"/>
            <a:ext cx="3246967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Olivier Thomas</a:t>
            </a:r>
          </a:p>
          <a:p>
            <a:pPr algn="ctr"/>
            <a:r>
              <a:rPr lang="fr-FR" sz="2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+33 664 800 687</a:t>
            </a:r>
          </a:p>
          <a:p>
            <a:pPr algn="ctr"/>
            <a:r>
              <a:rPr lang="fr-FR" sz="2000" b="1" dirty="0" err="1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olivier@texplained.com</a:t>
            </a:r>
            <a:endParaRPr lang="en-US" sz="2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4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579199" y="1757136"/>
            <a:ext cx="7110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Semi-invasive attacks - Sample preparation techniques</a:t>
            </a:r>
          </a:p>
          <a:p>
            <a:r>
              <a:rPr lang="en-US" sz="2000" i="1" dirty="0" smtClean="0"/>
              <a:t>Repackaging</a:t>
            </a:r>
            <a:endParaRPr lang="en-US" sz="2000" i="1" dirty="0"/>
          </a:p>
        </p:txBody>
      </p:sp>
      <p:pic>
        <p:nvPicPr>
          <p:cNvPr id="6" name="Picture 5" descr="P5110610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171" y="2947582"/>
            <a:ext cx="3646572" cy="20511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514" y="3741479"/>
            <a:ext cx="2755900" cy="2514600"/>
          </a:xfrm>
          <a:prstGeom prst="rect">
            <a:avLst/>
          </a:prstGeom>
        </p:spPr>
      </p:pic>
      <p:pic>
        <p:nvPicPr>
          <p:cNvPr id="19" name="Picture 18" descr="repack_backside_backremoved.psd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5257" y="1731289"/>
            <a:ext cx="2705396" cy="2010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7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IPSETPALETFROID064_cropped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" y="0"/>
            <a:ext cx="25309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75000"/>
                    </a:schemeClr>
                  </a:glow>
                  <a:outerShdw blurRad="50800" dist="165100" dir="2700000" algn="tl" rotWithShape="0">
                    <a:srgbClr val="000000">
                      <a:alpha val="43000"/>
                    </a:srgbClr>
                  </a:outerShdw>
                </a:effectLst>
              </a:rPr>
              <a:t>Texplained</a:t>
            </a:r>
            <a:endParaRPr lang="en-US" sz="4000" b="1" dirty="0">
              <a:solidFill>
                <a:schemeClr val="bg1"/>
              </a:solidFill>
              <a:effectLst>
                <a:glow rad="101600">
                  <a:schemeClr val="tx1">
                    <a:alpha val="75000"/>
                  </a:schemeClr>
                </a:glow>
                <a:outerShdw blurRad="50800" dist="165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 descr="recon_logo.psd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0"/>
            <a:ext cx="2082800" cy="552781"/>
          </a:xfrm>
          <a:prstGeom prst="rect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" name="Picture 9" descr="papier_frois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" y="825500"/>
            <a:ext cx="8489950" cy="5759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579199" y="1757136"/>
            <a:ext cx="7110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rgbClr val="FF0000"/>
                </a:solidFill>
              </a:rPr>
              <a:t>Semi-invasive attacks - Sample preparation techniques</a:t>
            </a:r>
          </a:p>
          <a:p>
            <a:r>
              <a:rPr lang="en-US" sz="2000" i="1" dirty="0" smtClean="0"/>
              <a:t>In situ:</a:t>
            </a:r>
            <a:endParaRPr lang="en-US" sz="2000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5195334" y="2893783"/>
            <a:ext cx="3440666" cy="1708001"/>
            <a:chOff x="4229100" y="4173052"/>
            <a:chExt cx="4362450" cy="2189647"/>
          </a:xfrm>
        </p:grpSpPr>
        <p:pic>
          <p:nvPicPr>
            <p:cNvPr id="16" name="Picture 15" descr="backside_view_explained.tif"/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821" b="92179" l="1995" r="94788">
                          <a14:foregroundMark x1="98713" y1="3974" x2="98391" y2="29487"/>
                          <a14:foregroundMark x1="50644" y1="7821" x2="94788" y2="92179"/>
                          <a14:foregroundMark x1="4505" y1="20769" x2="31853" y2="73333"/>
                          <a14:foregroundMark x1="24903" y1="30641" x2="32432" y2="60513"/>
                          <a14:foregroundMark x1="32625" y1="25128" x2="31017" y2="53846"/>
                          <a14:foregroundMark x1="38867" y1="21154" x2="38867" y2="61154"/>
                          <a14:foregroundMark x1="5212" y1="27821" x2="5792" y2="64359"/>
                          <a14:foregroundMark x1="6692" y1="81410" x2="29408" y2="80256"/>
                          <a14:foregroundMark x1="37967" y1="80000" x2="32883" y2="87564"/>
                          <a14:foregroundMark x1="35650" y1="16538" x2="38546" y2="17692"/>
                          <a14:foregroundMark x1="2638" y1="17949" x2="3925" y2="18205"/>
                          <a14:foregroundMark x1="41506" y1="36154" x2="49936" y2="31538"/>
                          <a14:backgroundMark x1="41313" y1="17949" x2="49807" y2="6282"/>
                          <a14:backgroundMark x1="41184" y1="60000" x2="51094" y2="66410"/>
                          <a14:backgroundMark x1="40734" y1="80000" x2="50515" y2="953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9100" y="4173052"/>
              <a:ext cx="4362450" cy="2189647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150884" y="4311650"/>
              <a:ext cx="1281666" cy="1907998"/>
              <a:chOff x="5150884" y="4311650"/>
              <a:chExt cx="1281666" cy="1937931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5150884" y="4311650"/>
                <a:ext cx="1281666" cy="85104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270500" y="5269023"/>
                <a:ext cx="1162050" cy="35707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150884" y="5269024"/>
                <a:ext cx="1281666" cy="98055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5270500" y="4845198"/>
                <a:ext cx="1162050" cy="3175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 descr="ouverture_partiellSCbr.psd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2996130"/>
            <a:ext cx="3802743" cy="298813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23077" y="1046137"/>
            <a:ext cx="299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 smtClean="0">
                <a:solidFill>
                  <a:srgbClr val="FF0000"/>
                </a:solidFill>
              </a:rPr>
              <a:t>Context – Attacks summary</a:t>
            </a:r>
            <a:endParaRPr lang="en-US" sz="2000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4271</TotalTime>
  <Words>2715</Words>
  <Application>Microsoft Macintosh PowerPoint</Application>
  <PresentationFormat>On-screen Show (4:3)</PresentationFormat>
  <Paragraphs>770</Paragraphs>
  <Slides>72</Slides>
  <Notes>72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texplained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olivier thomas</dc:creator>
  <cp:lastModifiedBy>olivier thomas</cp:lastModifiedBy>
  <cp:revision>345</cp:revision>
  <dcterms:created xsi:type="dcterms:W3CDTF">2013-05-15T10:02:35Z</dcterms:created>
  <dcterms:modified xsi:type="dcterms:W3CDTF">2013-06-28T09:09:59Z</dcterms:modified>
</cp:coreProperties>
</file>